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notesMasterIdLst>
    <p:notesMasterId r:id="rId39"/>
  </p:notesMasterIdLst>
  <p:sldIdLst>
    <p:sldId id="265" r:id="rId5"/>
    <p:sldId id="348" r:id="rId6"/>
    <p:sldId id="358" r:id="rId7"/>
    <p:sldId id="360" r:id="rId8"/>
    <p:sldId id="362" r:id="rId9"/>
    <p:sldId id="359" r:id="rId10"/>
    <p:sldId id="357" r:id="rId11"/>
    <p:sldId id="457" r:id="rId12"/>
    <p:sldId id="461" r:id="rId13"/>
    <p:sldId id="463" r:id="rId14"/>
    <p:sldId id="434" r:id="rId15"/>
    <p:sldId id="435" r:id="rId16"/>
    <p:sldId id="264" r:id="rId17"/>
    <p:sldId id="290" r:id="rId18"/>
    <p:sldId id="465" r:id="rId19"/>
    <p:sldId id="259" r:id="rId20"/>
    <p:sldId id="294" r:id="rId21"/>
    <p:sldId id="291" r:id="rId22"/>
    <p:sldId id="272" r:id="rId23"/>
    <p:sldId id="269" r:id="rId24"/>
    <p:sldId id="263" r:id="rId25"/>
    <p:sldId id="295" r:id="rId26"/>
    <p:sldId id="260" r:id="rId27"/>
    <p:sldId id="300" r:id="rId28"/>
    <p:sldId id="301" r:id="rId29"/>
    <p:sldId id="297" r:id="rId30"/>
    <p:sldId id="298" r:id="rId31"/>
    <p:sldId id="366" r:id="rId32"/>
    <p:sldId id="367" r:id="rId33"/>
    <p:sldId id="368" r:id="rId34"/>
    <p:sldId id="466" r:id="rId35"/>
    <p:sldId id="459" r:id="rId36"/>
    <p:sldId id="460" r:id="rId37"/>
    <p:sldId id="356" r:id="rId38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E3FDE45-AF77-4B5C-9715-49D594BDF05E}" styleName="Styl jasny 1 — Ak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Styl jasny 1 — Ak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howGuides="1">
      <p:cViewPr varScale="1">
        <p:scale>
          <a:sx n="100" d="100"/>
          <a:sy n="100" d="100"/>
        </p:scale>
        <p:origin x="1464" y="96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20.08.2025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80F336-3605-466B-A286-20E980DF402D}" type="slidenum">
              <a:rPr lang="pl-PL" smtClean="0"/>
              <a:pPr/>
              <a:t>34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20.08.2025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20.08.2025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20.08.2025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pl/web/sprawiedliwosc/ustawa-z-dnia-17-listopada-1964-r---kodeks-postepowania-cywilnego" TargetMode="External"/><Relationship Id="rId7" Type="http://schemas.openxmlformats.org/officeDocument/2006/relationships/hyperlink" Target="https://www.gov.pl/web/sprawiedliwosc/rozporzadzenie-ministra-sprawiedliwosci-z-dnia-20-stycznia-2016-r-w-sprawie-prowadzenia-listy-stalych-mediatorow-dzu-z-2016-r-poz-122" TargetMode="External"/><Relationship Id="rId2" Type="http://schemas.openxmlformats.org/officeDocument/2006/relationships/hyperlink" Target="https://www.gov.pl/web/sprawiedliwosc/ustawa-z-dnia-23-kwietnia-1964-r---kodeks-cywilny-tj-dzu-z-2019-r-poz-1145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ww.gov.pl/web/sprawiedliwosc/rozporzadzenie-ministra-sprawiedliwosci-z-dnia-20-czerwca-2016-r-w-sprawie-wysokosci-wynagrodzenia-i-podlegajacych-zwrotowi-wydatkow-mediatora-w-postepowaniu-cywilnym-dzu-2016-poz-921" TargetMode="External"/><Relationship Id="rId5" Type="http://schemas.openxmlformats.org/officeDocument/2006/relationships/hyperlink" Target="https://www.gov.pl/web/sprawiedliwosc/ustawa-z-dnia-27-lipca-2001-r-prawo-o-ustroju-sadow-powszechnych-tj-dzu-z-2020-r-poz-365" TargetMode="External"/><Relationship Id="rId4" Type="http://schemas.openxmlformats.org/officeDocument/2006/relationships/hyperlink" Target="https://www.gov.pl/web/sprawiedliwosc/ustawa-z-dnia-28-lipca-2005-r-o-kosztach-sadowych-w-sprawach-cywilnych-tj-dzu-z-2020-r-poz-755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93568BE-245E-449B-9BA3-0D02E7BF7E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/>
              <a:t>MEDIATOR SZKOLNY</a:t>
            </a:r>
            <a:br>
              <a:rPr lang="pl-PL" dirty="0"/>
            </a:br>
            <a:br>
              <a:rPr lang="pl-PL" dirty="0"/>
            </a:br>
            <a:r>
              <a:rPr lang="pl-PL"/>
              <a:t>Moduł </a:t>
            </a:r>
            <a:r>
              <a:rPr lang="pl-PL" dirty="0"/>
              <a:t>3</a:t>
            </a:r>
            <a:r>
              <a:rPr lang="pl-PL"/>
              <a:t>: </a:t>
            </a:r>
            <a:r>
              <a:rPr lang="pl-PL" dirty="0"/>
              <a:t>Prawne i organizacyjne </a:t>
            </a:r>
            <a:br>
              <a:rPr lang="pl-PL" dirty="0"/>
            </a:br>
            <a:r>
              <a:rPr lang="pl-PL" dirty="0"/>
              <a:t>aspekty mediacji 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BC2F625A-2277-4F6D-95F0-91B1E048662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pl-PL" dirty="0"/>
          </a:p>
          <a:p>
            <a:pPr algn="r"/>
            <a:r>
              <a:rPr lang="pl-PL" sz="2000" b="0" dirty="0"/>
              <a:t>dr Katarzyna Kobielska</a:t>
            </a:r>
          </a:p>
        </p:txBody>
      </p:sp>
    </p:spTree>
    <p:extLst>
      <p:ext uri="{BB962C8B-B14F-4D97-AF65-F5344CB8AC3E}">
        <p14:creationId xmlns:p14="http://schemas.microsoft.com/office/powerpoint/2010/main" val="16718393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>
                <a:latin typeface="Aptos Narrow" panose="020B0004020202020204" pitchFamily="34" charset="0"/>
              </a:rPr>
              <a:t>Mediator (3)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pl-PL" sz="2800" dirty="0">
                <a:latin typeface="Aptos Narrow" panose="020B0004020202020204" pitchFamily="34" charset="0"/>
              </a:rPr>
              <a:t>Mediator jest </a:t>
            </a:r>
            <a:r>
              <a:rPr lang="pl-PL" sz="2800" b="1" dirty="0">
                <a:latin typeface="Aptos Narrow" panose="020B0004020202020204" pitchFamily="34" charset="0"/>
              </a:rPr>
              <a:t>podmiotem zewnętrznym w stosunku do stron sporu</a:t>
            </a:r>
            <a:r>
              <a:rPr lang="pl-PL" sz="2800" dirty="0">
                <a:latin typeface="Aptos Narrow" panose="020B0004020202020204" pitchFamily="34" charset="0"/>
              </a:rPr>
              <a:t>, </a:t>
            </a:r>
            <a:r>
              <a:rPr lang="pl-PL" sz="2800" b="1" dirty="0">
                <a:latin typeface="Aptos Narrow" panose="020B0004020202020204" pitchFamily="34" charset="0"/>
              </a:rPr>
              <a:t>nieposiadającym</a:t>
            </a:r>
            <a:r>
              <a:rPr lang="pl-PL" sz="2800" dirty="0">
                <a:latin typeface="Aptos Narrow" panose="020B0004020202020204" pitchFamily="34" charset="0"/>
              </a:rPr>
              <a:t> </a:t>
            </a:r>
            <a:r>
              <a:rPr lang="pl-PL" sz="2800" b="1" dirty="0">
                <a:latin typeface="Aptos Narrow" panose="020B0004020202020204" pitchFamily="34" charset="0"/>
              </a:rPr>
              <a:t>możliwości władczego </a:t>
            </a:r>
            <a:r>
              <a:rPr lang="pl-PL" sz="2800" dirty="0">
                <a:latin typeface="Aptos Narrow" panose="020B0004020202020204" pitchFamily="34" charset="0"/>
              </a:rPr>
              <a:t>nań </a:t>
            </a:r>
            <a:r>
              <a:rPr lang="pl-PL" sz="2800" b="1" dirty="0">
                <a:latin typeface="Aptos Narrow" panose="020B0004020202020204" pitchFamily="34" charset="0"/>
              </a:rPr>
              <a:t>oddziaływania</a:t>
            </a:r>
            <a:r>
              <a:rPr lang="pl-PL" sz="2800" dirty="0">
                <a:latin typeface="Aptos Narrow" panose="020B0004020202020204" pitchFamily="34" charset="0"/>
              </a:rPr>
              <a:t>. Jego pozycję wyznacza zasada bezstronności, neutralności oraz niezależności. 	</a:t>
            </a:r>
          </a:p>
          <a:p>
            <a:pPr algn="ctr">
              <a:lnSpc>
                <a:spcPct val="100000"/>
              </a:lnSpc>
              <a:buNone/>
            </a:pPr>
            <a:r>
              <a:rPr lang="pl-PL" sz="2800" b="1" dirty="0">
                <a:latin typeface="Aptos Narrow" panose="020B0004020202020204" pitchFamily="34" charset="0"/>
              </a:rPr>
              <a:t>Podstawowym celem aktywności mediatora </a:t>
            </a:r>
            <a:r>
              <a:rPr lang="pl-PL" sz="2800" dirty="0">
                <a:latin typeface="Aptos Narrow" panose="020B0004020202020204" pitchFamily="34" charset="0"/>
              </a:rPr>
              <a:t>jest ułatwienie stronom </a:t>
            </a:r>
            <a:r>
              <a:rPr lang="pl-PL" sz="2800" b="1" dirty="0">
                <a:latin typeface="Aptos Narrow" panose="020B0004020202020204" pitchFamily="34" charset="0"/>
              </a:rPr>
              <a:t>samodzielnego znalezienia </a:t>
            </a:r>
            <a:r>
              <a:rPr lang="pl-PL" sz="2800" dirty="0">
                <a:latin typeface="Aptos Narrow" panose="020B0004020202020204" pitchFamily="34" charset="0"/>
              </a:rPr>
              <a:t>obopólnie akceptowalnej formuły </a:t>
            </a:r>
            <a:r>
              <a:rPr lang="pl-PL" sz="2800" b="1" dirty="0">
                <a:latin typeface="Aptos Narrow" panose="020B0004020202020204" pitchFamily="34" charset="0"/>
              </a:rPr>
              <a:t>rozwiązania sporu</a:t>
            </a:r>
            <a:r>
              <a:rPr lang="pl-PL" sz="2800" dirty="0">
                <a:latin typeface="Aptos Narrow" panose="020B0004020202020204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527" dirty="0"/>
              <a:t>Mediator (4)</a:t>
            </a:r>
          </a:p>
        </p:txBody>
      </p:sp>
      <p:sp>
        <p:nvSpPr>
          <p:cNvPr id="5123" name="Symbol zastępczy zawartości 2"/>
          <p:cNvSpPr>
            <a:spLocks noGrp="1"/>
          </p:cNvSpPr>
          <p:nvPr>
            <p:ph idx="1"/>
          </p:nvPr>
        </p:nvSpPr>
        <p:spPr>
          <a:xfrm>
            <a:off x="1097434" y="1763924"/>
            <a:ext cx="8568472" cy="4989036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buFont typeface="Arial" charset="0"/>
              <a:buNone/>
            </a:pPr>
            <a:r>
              <a:rPr lang="pl-PL" sz="2800" b="1" dirty="0">
                <a:latin typeface="Aptos Narrow" panose="020B0004020202020204" pitchFamily="34" charset="0"/>
              </a:rPr>
              <a:t> Art. 183</a:t>
            </a:r>
            <a:r>
              <a:rPr lang="pl-PL" sz="2800" b="1" baseline="30000" dirty="0">
                <a:latin typeface="Aptos Narrow" panose="020B0004020202020204" pitchFamily="34" charset="0"/>
              </a:rPr>
              <a:t>2</a:t>
            </a:r>
            <a:r>
              <a:rPr lang="pl-PL" sz="2800" b="1" dirty="0">
                <a:latin typeface="Aptos Narrow" panose="020B0004020202020204" pitchFamily="34" charset="0"/>
              </a:rPr>
              <a:t>. KPC</a:t>
            </a:r>
          </a:p>
          <a:p>
            <a:pPr algn="ctr">
              <a:lnSpc>
                <a:spcPct val="100000"/>
              </a:lnSpc>
              <a:buFont typeface="Arial" charset="0"/>
              <a:buNone/>
            </a:pPr>
            <a:r>
              <a:rPr lang="pl-PL" sz="2800" b="1" i="1" dirty="0">
                <a:latin typeface="Aptos Narrow" panose="020B0004020202020204" pitchFamily="34" charset="0"/>
              </a:rPr>
              <a:t>Mediator</a:t>
            </a:r>
          </a:p>
          <a:p>
            <a:pPr>
              <a:lnSpc>
                <a:spcPct val="100000"/>
              </a:lnSpc>
              <a:buFont typeface="Arial" charset="0"/>
              <a:buNone/>
            </a:pPr>
            <a:r>
              <a:rPr lang="pl-PL" sz="2800" dirty="0">
                <a:latin typeface="Aptos Narrow" panose="020B0004020202020204" pitchFamily="34" charset="0"/>
              </a:rPr>
              <a:t>	§ 3. Organizacje pozarządowe w zakresie swoich zadań statutowych oraz uczelnie mogą prowadzić listy mediatorów oraz tworzyć ośrodki mediacyjne. Wpis na listę wymaga wyrażonej na piśmie zgody mediatora. Informację o listach mediatorów oraz ośrodkach mediacyjnych przekazuje się prezesowi sądu okręgowego.</a:t>
            </a:r>
            <a:br>
              <a:rPr lang="pl-PL" sz="2800" dirty="0">
                <a:latin typeface="Aptos Narrow" panose="020B0004020202020204" pitchFamily="34" charset="0"/>
              </a:rPr>
            </a:br>
            <a:endParaRPr lang="pl-PL" sz="2800" dirty="0">
              <a:latin typeface="Aptos Narrow" panose="020B0004020202020204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199A4205-F8AC-4B14-99C6-31A068429E51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ytuł 1"/>
          <p:cNvSpPr>
            <a:spLocks noGrp="1"/>
          </p:cNvSpPr>
          <p:nvPr>
            <p:ph type="title"/>
          </p:nvPr>
        </p:nvSpPr>
        <p:spPr>
          <a:xfrm>
            <a:off x="665386" y="664634"/>
            <a:ext cx="9071610" cy="664635"/>
          </a:xfrm>
        </p:spPr>
        <p:txBody>
          <a:bodyPr/>
          <a:lstStyle/>
          <a:p>
            <a:r>
              <a:rPr lang="pl-PL" sz="3527" dirty="0"/>
              <a:t>Mediator (5)</a:t>
            </a:r>
          </a:p>
        </p:txBody>
      </p:sp>
      <p:sp>
        <p:nvSpPr>
          <p:cNvPr id="6147" name="Symbol zastępczy zawartości 2"/>
          <p:cNvSpPr>
            <a:spLocks noGrp="1"/>
          </p:cNvSpPr>
          <p:nvPr>
            <p:ph idx="1"/>
          </p:nvPr>
        </p:nvSpPr>
        <p:spPr>
          <a:xfrm>
            <a:off x="456616" y="1691605"/>
            <a:ext cx="9803079" cy="5616624"/>
          </a:xfrm>
        </p:spPr>
        <p:txBody>
          <a:bodyPr>
            <a:normAutofit fontScale="77500" lnSpcReduction="20000"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pl-PL" sz="2800" dirty="0">
                <a:latin typeface="Aptos Narrow" panose="020B0004020202020204" pitchFamily="34" charset="0"/>
              </a:rPr>
              <a:t>Ustawa z dnia 27 lipca 2001 r. </a:t>
            </a:r>
            <a:br>
              <a:rPr lang="pl-PL" sz="2800" dirty="0">
                <a:latin typeface="Aptos Narrow" panose="020B0004020202020204" pitchFamily="34" charset="0"/>
              </a:rPr>
            </a:br>
            <a:r>
              <a:rPr lang="pl-PL" sz="2800" b="1" dirty="0">
                <a:latin typeface="Aptos Narrow" panose="020B0004020202020204" pitchFamily="34" charset="0"/>
              </a:rPr>
              <a:t>Prawo o ustroju sądów powszechnych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pl-PL" sz="2800" dirty="0">
                <a:latin typeface="Aptos Narrow" panose="020B0004020202020204" pitchFamily="34" charset="0"/>
              </a:rPr>
              <a:t>Rozdział 6a.</a:t>
            </a:r>
            <a:r>
              <a:rPr lang="pl-PL" sz="2800" b="1" dirty="0">
                <a:latin typeface="Aptos Narrow" panose="020B0004020202020204" pitchFamily="34" charset="0"/>
              </a:rPr>
              <a:t> Stali mediatorzy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pl-PL" sz="2800" dirty="0">
                <a:latin typeface="Aptos Narrow" panose="020B0004020202020204" pitchFamily="34" charset="0"/>
              </a:rPr>
              <a:t>Art. 157a. Wymogi wobec stałego mediatora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pl-PL" sz="2800" dirty="0">
                <a:latin typeface="Aptos Narrow" panose="020B0004020202020204" pitchFamily="34" charset="0"/>
              </a:rPr>
              <a:t>Stałym mediatorem może być osoba fizyczna, która:</a:t>
            </a:r>
            <a:br>
              <a:rPr lang="pl-PL" sz="2800" dirty="0">
                <a:latin typeface="Aptos Narrow" panose="020B0004020202020204" pitchFamily="34" charset="0"/>
              </a:rPr>
            </a:br>
            <a:r>
              <a:rPr lang="pl-PL" sz="2800" dirty="0">
                <a:latin typeface="Aptos Narrow" panose="020B0004020202020204" pitchFamily="34" charset="0"/>
              </a:rPr>
              <a:t>1) spełnia warunki określone w </a:t>
            </a:r>
            <a:r>
              <a:rPr lang="pl-PL" sz="2800" b="1" dirty="0">
                <a:latin typeface="Aptos Narrow" panose="020B0004020202020204" pitchFamily="34" charset="0"/>
              </a:rPr>
              <a:t>art. 183</a:t>
            </a:r>
            <a:r>
              <a:rPr lang="pl-PL" sz="2800" b="1" baseline="30000" dirty="0">
                <a:latin typeface="Aptos Narrow" panose="020B0004020202020204" pitchFamily="34" charset="0"/>
              </a:rPr>
              <a:t>2</a:t>
            </a:r>
            <a:r>
              <a:rPr lang="pl-PL" sz="2800" dirty="0">
                <a:latin typeface="Aptos Narrow" panose="020B0004020202020204" pitchFamily="34" charset="0"/>
              </a:rPr>
              <a:t> </a:t>
            </a:r>
            <a:r>
              <a:rPr lang="pl-PL" sz="2800" i="1" dirty="0">
                <a:latin typeface="Aptos Narrow" panose="020B0004020202020204" pitchFamily="34" charset="0"/>
              </a:rPr>
              <a:t>mediator</a:t>
            </a:r>
            <a:r>
              <a:rPr lang="pl-PL" sz="2800" dirty="0">
                <a:latin typeface="Aptos Narrow" panose="020B0004020202020204" pitchFamily="34" charset="0"/>
              </a:rPr>
              <a:t> § 1 i 2 KPC;</a:t>
            </a:r>
            <a:br>
              <a:rPr lang="pl-PL" sz="2800" dirty="0">
                <a:latin typeface="Aptos Narrow" panose="020B0004020202020204" pitchFamily="34" charset="0"/>
              </a:rPr>
            </a:br>
            <a:r>
              <a:rPr lang="pl-PL" sz="2800" dirty="0">
                <a:latin typeface="Aptos Narrow" panose="020B0004020202020204" pitchFamily="34" charset="0"/>
              </a:rPr>
              <a:t>2) ma wiedzę i umiejętności w zakresie prowadzenia mediacji;</a:t>
            </a:r>
            <a:br>
              <a:rPr lang="pl-PL" sz="2800" dirty="0">
                <a:latin typeface="Aptos Narrow" panose="020B0004020202020204" pitchFamily="34" charset="0"/>
              </a:rPr>
            </a:br>
            <a:r>
              <a:rPr lang="pl-PL" sz="2800" dirty="0">
                <a:latin typeface="Aptos Narrow" panose="020B0004020202020204" pitchFamily="34" charset="0"/>
              </a:rPr>
              <a:t>3) ukończyła 26 lat;</a:t>
            </a:r>
            <a:br>
              <a:rPr lang="pl-PL" sz="2800" dirty="0">
                <a:latin typeface="Aptos Narrow" panose="020B0004020202020204" pitchFamily="34" charset="0"/>
              </a:rPr>
            </a:br>
            <a:r>
              <a:rPr lang="pl-PL" sz="2800" dirty="0">
                <a:latin typeface="Aptos Narrow" panose="020B0004020202020204" pitchFamily="34" charset="0"/>
              </a:rPr>
              <a:t>4) zna język polski;</a:t>
            </a:r>
            <a:br>
              <a:rPr lang="pl-PL" sz="2800" dirty="0">
                <a:latin typeface="Aptos Narrow" panose="020B0004020202020204" pitchFamily="34" charset="0"/>
              </a:rPr>
            </a:br>
            <a:r>
              <a:rPr lang="pl-PL" sz="2800" dirty="0">
                <a:latin typeface="Aptos Narrow" panose="020B0004020202020204" pitchFamily="34" charset="0"/>
              </a:rPr>
              <a:t>5) nie była prawomocnie skazana za umyślne przestępstwo lub umyślne przestępstwo skarbowe;</a:t>
            </a:r>
            <a:br>
              <a:rPr lang="pl-PL" sz="2800" dirty="0">
                <a:latin typeface="Aptos Narrow" panose="020B0004020202020204" pitchFamily="34" charset="0"/>
              </a:rPr>
            </a:br>
            <a:r>
              <a:rPr lang="pl-PL" sz="2800" dirty="0">
                <a:latin typeface="Aptos Narrow" panose="020B0004020202020204" pitchFamily="34" charset="0"/>
              </a:rPr>
              <a:t>6) została wpisana na listę stałych mediatorów prowadzoną przez prezesa sądu okręgowego.</a:t>
            </a:r>
          </a:p>
          <a:p>
            <a:pPr>
              <a:buFont typeface="Arial" charset="0"/>
              <a:buNone/>
            </a:pPr>
            <a:br>
              <a:rPr lang="pl-PL" dirty="0"/>
            </a:b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199A4205-F8AC-4B14-99C6-31A068429E51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>
                <a:latin typeface="Aptos Narrow" panose="020B0004020202020204" pitchFamily="34" charset="0"/>
              </a:rPr>
              <a:t>Strona sporu – prawa (1)</a:t>
            </a:r>
          </a:p>
        </p:txBody>
      </p:sp>
      <p:sp>
        <p:nvSpPr>
          <p:cNvPr id="87043" name="Symbol zastępczy zawartości 2"/>
          <p:cNvSpPr>
            <a:spLocks noGrp="1"/>
          </p:cNvSpPr>
          <p:nvPr>
            <p:ph idx="1"/>
          </p:nvPr>
        </p:nvSpPr>
        <p:spPr>
          <a:xfrm>
            <a:off x="821503" y="1979837"/>
            <a:ext cx="9071610" cy="529386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Prawo </a:t>
            </a:r>
            <a:r>
              <a:rPr lang="pl-PL" sz="2800" b="1" dirty="0">
                <a:latin typeface="Aptos Narrow" panose="020B0004020202020204" pitchFamily="34" charset="0"/>
              </a:rPr>
              <a:t>dobrowolnego przystąpienia do mediacji</a:t>
            </a:r>
          </a:p>
          <a:p>
            <a:pPr algn="ctr">
              <a:lnSpc>
                <a:spcPct val="100000"/>
              </a:lnSpc>
              <a:buNone/>
            </a:pPr>
            <a:r>
              <a:rPr lang="pl-PL" sz="2800" b="1" dirty="0">
                <a:latin typeface="Aptos Narrow" panose="020B0004020202020204" pitchFamily="34" charset="0"/>
              </a:rPr>
              <a:t>	</a:t>
            </a:r>
            <a:r>
              <a:rPr lang="pl-PL" sz="2800" dirty="0">
                <a:latin typeface="Aptos Narrow" panose="020B0004020202020204" pitchFamily="34" charset="0"/>
              </a:rPr>
              <a:t>Art. 183</a:t>
            </a:r>
            <a:r>
              <a:rPr lang="pl-PL" sz="2800" baseline="30000" dirty="0">
                <a:latin typeface="Aptos Narrow" panose="020B0004020202020204" pitchFamily="34" charset="0"/>
              </a:rPr>
              <a:t>8</a:t>
            </a:r>
            <a:r>
              <a:rPr lang="pl-PL" sz="2800" dirty="0">
                <a:latin typeface="Aptos Narrow" panose="020B0004020202020204" pitchFamily="34" charset="0"/>
              </a:rPr>
              <a:t>. §2. Mediacji nie prowadzi się, jeżeli strona w </a:t>
            </a:r>
            <a:br>
              <a:rPr lang="pl-PL" sz="2800" dirty="0">
                <a:latin typeface="Aptos Narrow" panose="020B0004020202020204" pitchFamily="34" charset="0"/>
              </a:rPr>
            </a:br>
            <a:r>
              <a:rPr lang="pl-PL" sz="2800" dirty="0">
                <a:latin typeface="Aptos Narrow" panose="020B0004020202020204" pitchFamily="34" charset="0"/>
              </a:rPr>
              <a:t>terminie tygodnia od dnia ogłoszenia lub doręczenia jej postanowienia kierującego strony do mediacji nie wyraziła zgody na mediację.</a:t>
            </a:r>
          </a:p>
          <a:p>
            <a:pPr algn="r">
              <a:lnSpc>
                <a:spcPct val="100000"/>
              </a:lnSpc>
              <a:buNone/>
            </a:pPr>
            <a:endParaRPr lang="pl-PL" sz="2800" b="1" dirty="0">
              <a:latin typeface="Aptos Narrow" panose="020B00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Prawo </a:t>
            </a:r>
            <a:r>
              <a:rPr lang="pl-PL" sz="2800" b="1" dirty="0">
                <a:latin typeface="Aptos Narrow" panose="020B0004020202020204" pitchFamily="34" charset="0"/>
              </a:rPr>
              <a:t>wyboru /akceptacji mediatora  </a:t>
            </a:r>
          </a:p>
          <a:p>
            <a:pPr algn="ctr">
              <a:lnSpc>
                <a:spcPct val="100000"/>
              </a:lnSpc>
              <a:buNone/>
            </a:pPr>
            <a:r>
              <a:rPr lang="pl-PL" sz="2800" dirty="0">
                <a:latin typeface="Aptos Narrow" panose="020B0004020202020204" pitchFamily="34" charset="0"/>
              </a:rPr>
              <a:t>Art. 183</a:t>
            </a:r>
            <a:r>
              <a:rPr lang="pl-PL" sz="2800" baseline="30000" dirty="0">
                <a:latin typeface="Aptos Narrow" panose="020B0004020202020204" pitchFamily="34" charset="0"/>
              </a:rPr>
              <a:t>9</a:t>
            </a:r>
            <a:r>
              <a:rPr lang="pl-PL" sz="2800" dirty="0">
                <a:latin typeface="Aptos Narrow" panose="020B0004020202020204" pitchFamily="34" charset="0"/>
              </a:rPr>
              <a:t>. Kierując strony do mediacji, sąd wyznacza mediatora; jednakże strony mogą wybrać innego mediatora</a:t>
            </a:r>
            <a:r>
              <a:rPr lang="pl-PL" sz="2866" dirty="0"/>
              <a:t>.</a:t>
            </a:r>
          </a:p>
          <a:p>
            <a:endParaRPr lang="pl-PL" dirty="0"/>
          </a:p>
          <a:p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589B7C76-EFF2-4CD8-A475-4750F11B4BC6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>
                <a:latin typeface="Aptos Narrow" panose="020B0004020202020204" pitchFamily="34" charset="0"/>
              </a:rPr>
              <a:t>Strona sporu – prawa (2)</a:t>
            </a:r>
          </a:p>
        </p:txBody>
      </p:sp>
      <p:sp>
        <p:nvSpPr>
          <p:cNvPr id="87043" name="Symbol zastępczy zawartości 2"/>
          <p:cNvSpPr>
            <a:spLocks noGrp="1"/>
          </p:cNvSpPr>
          <p:nvPr>
            <p:ph idx="1"/>
          </p:nvPr>
        </p:nvSpPr>
        <p:spPr>
          <a:xfrm>
            <a:off x="821503" y="1691605"/>
            <a:ext cx="9071610" cy="558209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Prawo </a:t>
            </a:r>
            <a:r>
              <a:rPr lang="pl-PL" sz="2800" b="1" dirty="0">
                <a:latin typeface="Aptos Narrow" panose="020B0004020202020204" pitchFamily="34" charset="0"/>
              </a:rPr>
              <a:t>przerwania trwającej mediacji </a:t>
            </a:r>
            <a:r>
              <a:rPr lang="pl-PL" sz="2800" dirty="0">
                <a:latin typeface="Aptos Narrow" panose="020B0004020202020204" pitchFamily="34" charset="0"/>
              </a:rPr>
              <a:t>(na każdym etapie)</a:t>
            </a:r>
          </a:p>
          <a:p>
            <a:pPr algn="ctr">
              <a:lnSpc>
                <a:spcPct val="100000"/>
              </a:lnSpc>
              <a:buNone/>
            </a:pPr>
            <a:r>
              <a:rPr lang="pl-PL" sz="2800" dirty="0">
                <a:latin typeface="Aptos Narrow" panose="020B0004020202020204" pitchFamily="34" charset="0"/>
              </a:rPr>
              <a:t>	</a:t>
            </a:r>
            <a:r>
              <a:rPr lang="pl-PL" sz="2800" i="1" dirty="0">
                <a:latin typeface="Aptos Narrow" panose="020B0004020202020204" pitchFamily="34" charset="0"/>
              </a:rPr>
              <a:t>Mediacja może zostać przerwana zarówno przez strony, jak i przez mediatora. Mediator informuje strony o ich prawie do wycofania się z mediacji w dowolnym momencie, z jakichkolwiek powodów.</a:t>
            </a:r>
          </a:p>
          <a:p>
            <a:pPr algn="ctr">
              <a:lnSpc>
                <a:spcPct val="100000"/>
              </a:lnSpc>
              <a:buNone/>
            </a:pPr>
            <a:endParaRPr lang="pl-PL" sz="2800" i="1" dirty="0">
              <a:latin typeface="Aptos Narrow" panose="020B00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Prawo </a:t>
            </a:r>
            <a:r>
              <a:rPr lang="pl-PL" sz="2800" b="1" dirty="0">
                <a:latin typeface="Aptos Narrow" panose="020B0004020202020204" pitchFamily="34" charset="0"/>
              </a:rPr>
              <a:t>niewyrażenia zgody na wgląd mediatora w akta sprawy </a:t>
            </a:r>
            <a:r>
              <a:rPr lang="pl-PL" sz="2800" dirty="0">
                <a:latin typeface="Aptos Narrow" panose="020B0004020202020204" pitchFamily="34" charset="0"/>
              </a:rPr>
              <a:t>(Art. 183</a:t>
            </a:r>
            <a:r>
              <a:rPr lang="pl-PL" sz="2800" baseline="30000" dirty="0">
                <a:latin typeface="Aptos Narrow" panose="020B0004020202020204" pitchFamily="34" charset="0"/>
              </a:rPr>
              <a:t>9</a:t>
            </a:r>
            <a:r>
              <a:rPr lang="pl-PL" sz="2800" dirty="0">
                <a:latin typeface="Aptos Narrow" panose="020B0004020202020204" pitchFamily="34" charset="0"/>
              </a:rPr>
              <a:t>. § 2. </a:t>
            </a:r>
            <a:r>
              <a:rPr lang="pl-PL" sz="2800" dirty="0" err="1">
                <a:latin typeface="Aptos Narrow" panose="020B0004020202020204" pitchFamily="34" charset="0"/>
              </a:rPr>
              <a:t>kpc</a:t>
            </a:r>
            <a:r>
              <a:rPr lang="pl-PL" sz="2800" dirty="0">
                <a:latin typeface="Aptos Narrow" panose="020B0004020202020204" pitchFamily="34" charset="0"/>
              </a:rPr>
              <a:t>)</a:t>
            </a:r>
            <a:endParaRPr lang="pl-PL" sz="2800" b="1" dirty="0">
              <a:latin typeface="Aptos Narrow" panose="020B00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Wpływ na  miejsce, czas i tryb prowadzenia sesji mediacyjnych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589B7C76-EFF2-4CD8-A475-4750F11B4BC6}" type="slidenum">
              <a:rPr lang="pl-PL" smtClean="0"/>
              <a:pPr>
                <a:defRPr/>
              </a:pPr>
              <a:t>14</a:t>
            </a:fld>
            <a:endParaRPr lang="pl-PL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>
                <a:latin typeface="Aptos Narrow" panose="020B0004020202020204" pitchFamily="34" charset="0"/>
              </a:rPr>
              <a:t>Strona sporu – obowiązki</a:t>
            </a:r>
          </a:p>
        </p:txBody>
      </p:sp>
      <p:sp>
        <p:nvSpPr>
          <p:cNvPr id="87043" name="Symbol zastępczy zawartości 2"/>
          <p:cNvSpPr>
            <a:spLocks noGrp="1"/>
          </p:cNvSpPr>
          <p:nvPr>
            <p:ph idx="1"/>
          </p:nvPr>
        </p:nvSpPr>
        <p:spPr>
          <a:xfrm>
            <a:off x="810101" y="2192328"/>
            <a:ext cx="9071610" cy="4560632"/>
          </a:xfrm>
        </p:spPr>
        <p:txBody>
          <a:bodyPr/>
          <a:lstStyle/>
          <a:p>
            <a:pPr marL="566968" indent="-566968"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Podejmowanie decyzji</a:t>
            </a:r>
          </a:p>
          <a:p>
            <a:pPr marL="566968" indent="-566968"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Przystąpienie do rozmów w dobrej wierze</a:t>
            </a:r>
          </a:p>
          <a:p>
            <a:pPr marL="566968" indent="-566968"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Przestrzeganie zawartego kontraktu</a:t>
            </a:r>
          </a:p>
          <a:p>
            <a:pPr marL="566968" indent="-566968"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Przestrzeganie poufności rozmów</a:t>
            </a:r>
          </a:p>
          <a:p>
            <a:pPr marL="566968" indent="-566968"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Realizowanie wypracowanej ugody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589B7C76-EFF2-4CD8-A475-4750F11B4BC6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>
                <a:latin typeface="Aptos Narrow" panose="020B0004020202020204" pitchFamily="34" charset="0"/>
              </a:rPr>
              <a:t>Mediator – prawa (1)</a:t>
            </a:r>
          </a:p>
        </p:txBody>
      </p:sp>
      <p:sp>
        <p:nvSpPr>
          <p:cNvPr id="87043" name="Symbol zastępczy zawartości 2"/>
          <p:cNvSpPr>
            <a:spLocks noGrp="1"/>
          </p:cNvSpPr>
          <p:nvPr>
            <p:ph idx="1"/>
          </p:nvPr>
        </p:nvSpPr>
        <p:spPr>
          <a:xfrm>
            <a:off x="821503" y="1874825"/>
            <a:ext cx="9071610" cy="539753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None/>
            </a:pPr>
            <a:r>
              <a:rPr lang="pl-PL" b="1" dirty="0"/>
              <a:t>	</a:t>
            </a:r>
            <a:r>
              <a:rPr lang="pl-PL" sz="2800" b="1" dirty="0">
                <a:latin typeface="Aptos Narrow" panose="020B0004020202020204" pitchFamily="34" charset="0"/>
              </a:rPr>
              <a:t>Prawo odmowy przeprowadzenia mediacji</a:t>
            </a:r>
          </a:p>
          <a:p>
            <a:pPr algn="ctr">
              <a:lnSpc>
                <a:spcPct val="100000"/>
              </a:lnSpc>
              <a:buNone/>
            </a:pPr>
            <a:r>
              <a:rPr lang="pl-PL" sz="2800" b="1" dirty="0">
                <a:latin typeface="Aptos Narrow" panose="020B0004020202020204" pitchFamily="34" charset="0"/>
              </a:rPr>
              <a:t>Art. 183</a:t>
            </a:r>
            <a:r>
              <a:rPr lang="pl-PL" sz="2800" b="1" baseline="30000" dirty="0">
                <a:latin typeface="Aptos Narrow" panose="020B0004020202020204" pitchFamily="34" charset="0"/>
              </a:rPr>
              <a:t>2</a:t>
            </a:r>
            <a:r>
              <a:rPr lang="pl-PL" sz="2800" b="1" dirty="0">
                <a:latin typeface="Aptos Narrow" panose="020B0004020202020204" pitchFamily="34" charset="0"/>
              </a:rPr>
              <a:t>. §4.</a:t>
            </a:r>
            <a:r>
              <a:rPr lang="pl-PL" sz="2800" dirty="0">
                <a:latin typeface="Aptos Narrow" panose="020B0004020202020204" pitchFamily="34" charset="0"/>
              </a:rPr>
              <a:t> Stały mediator może odmówić prowadzenia mediacji tylko z ważnych powodów, </a:t>
            </a:r>
            <a:br>
              <a:rPr lang="pl-PL" sz="2800" dirty="0">
                <a:latin typeface="Aptos Narrow" panose="020B0004020202020204" pitchFamily="34" charset="0"/>
              </a:rPr>
            </a:br>
            <a:r>
              <a:rPr lang="pl-PL" sz="2800" dirty="0">
                <a:latin typeface="Aptos Narrow" panose="020B0004020202020204" pitchFamily="34" charset="0"/>
              </a:rPr>
              <a:t>o których jest obowiązany niezwłocznie powiadomić strony, </a:t>
            </a:r>
            <a:br>
              <a:rPr lang="pl-PL" sz="2800" dirty="0">
                <a:latin typeface="Aptos Narrow" panose="020B0004020202020204" pitchFamily="34" charset="0"/>
              </a:rPr>
            </a:br>
            <a:r>
              <a:rPr lang="pl-PL" sz="2800" dirty="0">
                <a:latin typeface="Aptos Narrow" panose="020B0004020202020204" pitchFamily="34" charset="0"/>
              </a:rPr>
              <a:t>a jeżeli strony do mediacji skierował sąd - również sąd.</a:t>
            </a:r>
          </a:p>
          <a:p>
            <a:pPr algn="ctr">
              <a:lnSpc>
                <a:spcPct val="100000"/>
              </a:lnSpc>
              <a:buNone/>
            </a:pPr>
            <a:endParaRPr lang="pl-PL" sz="2800" dirty="0">
              <a:latin typeface="Aptos Narrow" panose="020B0004020202020204" pitchFamily="34" charset="0"/>
            </a:endParaRPr>
          </a:p>
          <a:p>
            <a:pPr algn="ctr">
              <a:lnSpc>
                <a:spcPct val="100000"/>
              </a:lnSpc>
              <a:buNone/>
            </a:pPr>
            <a:r>
              <a:rPr lang="pl-PL" sz="2800" dirty="0">
                <a:latin typeface="Aptos Narrow" panose="020B0004020202020204" pitchFamily="34" charset="0"/>
              </a:rPr>
              <a:t>Mediator nie podejmuje się mediacji lub wyłącza się z jej kontynuowania, jeżeli uzna, że istnieje </a:t>
            </a:r>
            <a:r>
              <a:rPr lang="pl-PL" sz="2800" b="1" dirty="0">
                <a:latin typeface="Aptos Narrow" panose="020B0004020202020204" pitchFamily="34" charset="0"/>
              </a:rPr>
              <a:t>konflikt interesów </a:t>
            </a:r>
            <a:br>
              <a:rPr lang="pl-PL" sz="2800" b="1" dirty="0">
                <a:latin typeface="Aptos Narrow" panose="020B0004020202020204" pitchFamily="34" charset="0"/>
              </a:rPr>
            </a:br>
            <a:r>
              <a:rPr lang="pl-PL" sz="2800" dirty="0">
                <a:latin typeface="Aptos Narrow" panose="020B0004020202020204" pitchFamily="34" charset="0"/>
              </a:rPr>
              <a:t>o charakterze profesjonalnym lub osobistym </a:t>
            </a:r>
            <a:br>
              <a:rPr lang="pl-PL" sz="2800" dirty="0">
                <a:latin typeface="Aptos Narrow" panose="020B0004020202020204" pitchFamily="34" charset="0"/>
              </a:rPr>
            </a:br>
            <a:r>
              <a:rPr lang="pl-PL" sz="2800" dirty="0">
                <a:latin typeface="Aptos Narrow" panose="020B0004020202020204" pitchFamily="34" charset="0"/>
              </a:rPr>
              <a:t>ze stronami lub ich pełnomocnikami.</a:t>
            </a:r>
          </a:p>
          <a:p>
            <a:pPr algn="ctr">
              <a:lnSpc>
                <a:spcPct val="100000"/>
              </a:lnSpc>
              <a:buNone/>
            </a:pPr>
            <a:endParaRPr lang="pl-PL" sz="2800" dirty="0">
              <a:latin typeface="Aptos Narrow" panose="020B0004020202020204" pitchFamily="34" charset="0"/>
            </a:endParaRPr>
          </a:p>
          <a:p>
            <a:pPr>
              <a:buNone/>
            </a:pPr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589B7C76-EFF2-4CD8-A475-4750F11B4BC6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>
                <a:latin typeface="Aptos Narrow" panose="020B0004020202020204" pitchFamily="34" charset="0"/>
              </a:rPr>
              <a:t>Mediator – prawa (2)</a:t>
            </a:r>
          </a:p>
        </p:txBody>
      </p:sp>
      <p:sp>
        <p:nvSpPr>
          <p:cNvPr id="87043" name="Symbol zastępczy zawartości 2"/>
          <p:cNvSpPr>
            <a:spLocks noGrp="1"/>
          </p:cNvSpPr>
          <p:nvPr>
            <p:ph idx="1"/>
          </p:nvPr>
        </p:nvSpPr>
        <p:spPr>
          <a:xfrm>
            <a:off x="821503" y="1874825"/>
            <a:ext cx="9071610" cy="539753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None/>
            </a:pPr>
            <a:r>
              <a:rPr lang="pl-PL" b="1" dirty="0"/>
              <a:t>	</a:t>
            </a:r>
            <a:r>
              <a:rPr lang="pl-PL" sz="2800" b="1" dirty="0">
                <a:latin typeface="Aptos Narrow" panose="020B0004020202020204" pitchFamily="34" charset="0"/>
              </a:rPr>
              <a:t>Prawo odmowy przeprowadzenia mediacji</a:t>
            </a:r>
          </a:p>
          <a:p>
            <a:pPr algn="ctr">
              <a:lnSpc>
                <a:spcPct val="100000"/>
              </a:lnSpc>
              <a:buNone/>
            </a:pPr>
            <a:r>
              <a:rPr lang="pl-PL" sz="2800" b="1" dirty="0">
                <a:latin typeface="Aptos Narrow" panose="020B0004020202020204" pitchFamily="34" charset="0"/>
              </a:rPr>
              <a:t>	</a:t>
            </a:r>
          </a:p>
          <a:p>
            <a:pPr algn="ctr">
              <a:lnSpc>
                <a:spcPct val="100000"/>
              </a:lnSpc>
              <a:buNone/>
            </a:pPr>
            <a:r>
              <a:rPr lang="pl-PL" sz="2800" b="1" dirty="0">
                <a:latin typeface="Aptos Narrow" panose="020B0004020202020204" pitchFamily="34" charset="0"/>
              </a:rPr>
              <a:t>Art. 183</a:t>
            </a:r>
            <a:r>
              <a:rPr lang="pl-PL" sz="2800" b="1" baseline="30000" dirty="0">
                <a:latin typeface="Aptos Narrow" panose="020B0004020202020204" pitchFamily="34" charset="0"/>
              </a:rPr>
              <a:t>8</a:t>
            </a:r>
            <a:r>
              <a:rPr lang="pl-PL" sz="2800" b="1" dirty="0">
                <a:latin typeface="Aptos Narrow" panose="020B0004020202020204" pitchFamily="34" charset="0"/>
              </a:rPr>
              <a:t>. §5. </a:t>
            </a:r>
            <a:r>
              <a:rPr lang="pl-PL" sz="2800" dirty="0">
                <a:latin typeface="Aptos Narrow" panose="020B0004020202020204" pitchFamily="34" charset="0"/>
              </a:rPr>
              <a:t>Przed pierwszym posiedzeniem wyznaczonym na rozprawę przewodniczący dokonuje oceny, czy skierować strony do mediacji. (…)</a:t>
            </a:r>
          </a:p>
          <a:p>
            <a:pPr>
              <a:buNone/>
            </a:pPr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589B7C76-EFF2-4CD8-A475-4750F11B4BC6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>
                <a:latin typeface="Aptos Narrow" panose="020B0004020202020204" pitchFamily="34" charset="0"/>
              </a:rPr>
              <a:t>Mediator – prawa (3)</a:t>
            </a:r>
          </a:p>
        </p:txBody>
      </p:sp>
      <p:sp>
        <p:nvSpPr>
          <p:cNvPr id="87043" name="Symbol zastępczy zawartości 2"/>
          <p:cNvSpPr>
            <a:spLocks noGrp="1"/>
          </p:cNvSpPr>
          <p:nvPr>
            <p:ph idx="1"/>
          </p:nvPr>
        </p:nvSpPr>
        <p:spPr>
          <a:xfrm>
            <a:off x="821503" y="1636699"/>
            <a:ext cx="9071610" cy="5815546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pl-PL" b="1" dirty="0"/>
              <a:t>	</a:t>
            </a:r>
            <a:r>
              <a:rPr lang="pl-PL" sz="2800" b="1" dirty="0">
                <a:latin typeface="Aptos Narrow" panose="020B0004020202020204" pitchFamily="34" charset="0"/>
              </a:rPr>
              <a:t>Prawo przerwania mediacji</a:t>
            </a:r>
          </a:p>
          <a:p>
            <a:pPr algn="ctr">
              <a:lnSpc>
                <a:spcPct val="100000"/>
              </a:lnSpc>
              <a:buNone/>
            </a:pPr>
            <a:r>
              <a:rPr lang="pl-PL" sz="2800" b="1" dirty="0">
                <a:latin typeface="Aptos Narrow" panose="020B0004020202020204" pitchFamily="34" charset="0"/>
              </a:rPr>
              <a:t>Art. 183</a:t>
            </a:r>
            <a:r>
              <a:rPr lang="pl-PL" sz="2800" b="1" baseline="30000" dirty="0">
                <a:latin typeface="Aptos Narrow" panose="020B0004020202020204" pitchFamily="34" charset="0"/>
              </a:rPr>
              <a:t>8</a:t>
            </a:r>
            <a:r>
              <a:rPr lang="pl-PL" sz="2800" b="1" dirty="0">
                <a:latin typeface="Aptos Narrow" panose="020B0004020202020204" pitchFamily="34" charset="0"/>
              </a:rPr>
              <a:t>. §5</a:t>
            </a:r>
            <a:r>
              <a:rPr lang="pl-PL" sz="2800" dirty="0">
                <a:latin typeface="Aptos Narrow" panose="020B0004020202020204" pitchFamily="34" charset="0"/>
              </a:rPr>
              <a:t>. Przed pierwszym posiedzeniem wyznaczonym na rozprawę przewodniczący dokonuje oceny, czy skierować strony do mediacji. (…)</a:t>
            </a:r>
          </a:p>
          <a:p>
            <a:pPr algn="ctr">
              <a:lnSpc>
                <a:spcPct val="100000"/>
              </a:lnSpc>
              <a:buNone/>
            </a:pPr>
            <a:endParaRPr lang="pl-PL" sz="1000" dirty="0">
              <a:latin typeface="Aptos Narrow" panose="020B0004020202020204" pitchFamily="34" charset="0"/>
            </a:endParaRPr>
          </a:p>
          <a:p>
            <a:pPr algn="ctr">
              <a:lnSpc>
                <a:spcPct val="100000"/>
              </a:lnSpc>
              <a:buNone/>
            </a:pPr>
            <a:r>
              <a:rPr lang="pl-PL" sz="2800" dirty="0">
                <a:latin typeface="Aptos Narrow" panose="020B0004020202020204" pitchFamily="34" charset="0"/>
              </a:rPr>
              <a:t>Jeśli mediator nie jest w stanie prowadzić mediacji w </a:t>
            </a:r>
            <a:r>
              <a:rPr lang="pl-PL" sz="2800" b="1" dirty="0">
                <a:latin typeface="Aptos Narrow" panose="020B0004020202020204" pitchFamily="34" charset="0"/>
              </a:rPr>
              <a:t>bezstronny </a:t>
            </a:r>
            <a:r>
              <a:rPr lang="pl-PL" sz="2800" dirty="0">
                <a:latin typeface="Aptos Narrow" panose="020B0004020202020204" pitchFamily="34" charset="0"/>
              </a:rPr>
              <a:t>sposób, jest zobowiązany do wycofania się z postępowania mediacyjnego</a:t>
            </a:r>
          </a:p>
          <a:p>
            <a:pPr algn="ctr">
              <a:lnSpc>
                <a:spcPct val="100000"/>
              </a:lnSpc>
              <a:buNone/>
            </a:pPr>
            <a:endParaRPr lang="pl-PL" sz="1000" dirty="0">
              <a:latin typeface="Aptos Narrow" panose="020B0004020202020204" pitchFamily="34" charset="0"/>
            </a:endParaRPr>
          </a:p>
          <a:p>
            <a:pPr algn="ctr">
              <a:lnSpc>
                <a:spcPct val="100000"/>
              </a:lnSpc>
              <a:buNone/>
            </a:pPr>
            <a:r>
              <a:rPr lang="pl-PL" sz="2800" dirty="0">
                <a:latin typeface="Aptos Narrow" panose="020B0004020202020204" pitchFamily="34" charset="0"/>
              </a:rPr>
              <a:t>Mediator przerywa lub kończy postępowanie mediacyjne przed zawarciem porozumienia, kiedy uzna, że co najmniej jedna strona postępowania nie jest zdolna do uczestniczenia w mediacji, lub z innego ważnego powodu.</a:t>
            </a:r>
          </a:p>
          <a:p>
            <a:pPr>
              <a:buNone/>
            </a:pPr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589B7C76-EFF2-4CD8-A475-4750F11B4BC6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ytuł 1"/>
          <p:cNvSpPr>
            <a:spLocks noGrp="1"/>
          </p:cNvSpPr>
          <p:nvPr>
            <p:ph type="title"/>
          </p:nvPr>
        </p:nvSpPr>
        <p:spPr>
          <a:xfrm>
            <a:off x="1025715" y="298199"/>
            <a:ext cx="8640381" cy="1080001"/>
          </a:xfrm>
        </p:spPr>
        <p:txBody>
          <a:bodyPr>
            <a:normAutofit/>
          </a:bodyPr>
          <a:lstStyle/>
          <a:p>
            <a:r>
              <a:rPr lang="pl-PL" sz="3600" dirty="0">
                <a:latin typeface="Aptos Narrow" panose="020B0004020202020204" pitchFamily="34" charset="0"/>
              </a:rPr>
              <a:t>Mediator – prawa (4)</a:t>
            </a:r>
            <a:br>
              <a:rPr lang="pl-PL" sz="3600" dirty="0">
                <a:latin typeface="Aptos Narrow" panose="020B0004020202020204" pitchFamily="34" charset="0"/>
              </a:rPr>
            </a:br>
            <a:r>
              <a:rPr lang="pl-PL" sz="3600" dirty="0">
                <a:latin typeface="Aptos Narrow" panose="020B0004020202020204" pitchFamily="34" charset="0"/>
              </a:rPr>
              <a:t>przesłanki przerwania/odmowy</a:t>
            </a:r>
          </a:p>
        </p:txBody>
      </p:sp>
      <p:sp>
        <p:nvSpPr>
          <p:cNvPr id="87043" name="Symbol zastępczy zawartości 2"/>
          <p:cNvSpPr>
            <a:spLocks noGrp="1"/>
          </p:cNvSpPr>
          <p:nvPr>
            <p:ph idx="1"/>
          </p:nvPr>
        </p:nvSpPr>
        <p:spPr>
          <a:xfrm>
            <a:off x="1025907" y="1259557"/>
            <a:ext cx="8640382" cy="6120680"/>
          </a:xfrm>
        </p:spPr>
        <p:txBody>
          <a:bodyPr>
            <a:normAutofit fontScale="92500"/>
          </a:bodyPr>
          <a:lstStyle/>
          <a:p>
            <a:pPr>
              <a:buNone/>
            </a:pPr>
            <a:endParaRPr lang="pl-PL" dirty="0"/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gdy strona z powodu </a:t>
            </a:r>
            <a:r>
              <a:rPr lang="pl-PL" sz="2800" b="1" dirty="0">
                <a:latin typeface="Aptos Narrow" panose="020B0004020202020204" pitchFamily="34" charset="0"/>
              </a:rPr>
              <a:t>swego stanu fizycznego lub psychicznego </a:t>
            </a:r>
            <a:r>
              <a:rPr lang="pl-PL" sz="2800" dirty="0">
                <a:latin typeface="Aptos Narrow" panose="020B0004020202020204" pitchFamily="34" charset="0"/>
              </a:rPr>
              <a:t>nie może efektywnie uczestniczyć w mediacji;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 strony </a:t>
            </a:r>
            <a:r>
              <a:rPr lang="pl-PL" sz="2800" b="1" dirty="0">
                <a:latin typeface="Aptos Narrow" panose="020B0004020202020204" pitchFamily="34" charset="0"/>
              </a:rPr>
              <a:t>nie są świadome skutków </a:t>
            </a:r>
            <a:r>
              <a:rPr lang="pl-PL" sz="2800" dirty="0">
                <a:latin typeface="Aptos Narrow" panose="020B0004020202020204" pitchFamily="34" charset="0"/>
              </a:rPr>
              <a:t>porozumienia 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używanie mediacji dla osiągnięcia </a:t>
            </a:r>
            <a:r>
              <a:rPr lang="pl-PL" sz="2800" b="1" dirty="0">
                <a:latin typeface="Aptos Narrow" panose="020B0004020202020204" pitchFamily="34" charset="0"/>
              </a:rPr>
              <a:t>nieuczciwych korzyści</a:t>
            </a:r>
            <a:r>
              <a:rPr lang="pl-PL" sz="2800" dirty="0">
                <a:latin typeface="Aptos Narrow" panose="020B0004020202020204" pitchFamily="34" charset="0"/>
              </a:rPr>
              <a:t>; </a:t>
            </a:r>
          </a:p>
          <a:p>
            <a:pPr>
              <a:lnSpc>
                <a:spcPct val="100000"/>
              </a:lnSpc>
            </a:pPr>
            <a:r>
              <a:rPr lang="pl-PL" sz="2800" b="1" dirty="0">
                <a:latin typeface="Aptos Narrow" panose="020B0004020202020204" pitchFamily="34" charset="0"/>
              </a:rPr>
              <a:t>utrata bezstronności przez </a:t>
            </a:r>
            <a:r>
              <a:rPr lang="pl-PL" sz="2800" dirty="0">
                <a:latin typeface="Aptos Narrow" panose="020B0004020202020204" pitchFamily="34" charset="0"/>
              </a:rPr>
              <a:t>mediatora;</a:t>
            </a:r>
          </a:p>
          <a:p>
            <a:pPr>
              <a:lnSpc>
                <a:spcPct val="100000"/>
              </a:lnSpc>
            </a:pPr>
            <a:r>
              <a:rPr lang="pl-PL" sz="2800" b="1" dirty="0">
                <a:latin typeface="Aptos Narrow" panose="020B0004020202020204" pitchFamily="34" charset="0"/>
              </a:rPr>
              <a:t>osiągnięcie porozumienia nie jest możliwe;</a:t>
            </a:r>
            <a:endParaRPr lang="pl-PL" sz="2800" dirty="0">
              <a:latin typeface="Aptos Narrow" panose="020B00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pl-PL" sz="2800" b="1" dirty="0">
                <a:latin typeface="Aptos Narrow" panose="020B0004020202020204" pitchFamily="34" charset="0"/>
              </a:rPr>
              <a:t>impas</a:t>
            </a:r>
            <a:r>
              <a:rPr lang="pl-PL" sz="2800" dirty="0">
                <a:latin typeface="Aptos Narrow" panose="020B0004020202020204" pitchFamily="34" charset="0"/>
              </a:rPr>
              <a:t> nie do pokonania; mediator nie powinien przedłużać nieproduktywnej dyskusji –  niepotrzebne koszty emocjonalne i finansowe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strony nie mogą uczestniczyć w mediacji, nie są zdolne do mediacji lub nie chcą w autentyczny zaangażowany sposób uczestniczyć w procesie mediacji</a:t>
            </a:r>
            <a:endParaRPr lang="pl-PL" sz="2800" b="1" dirty="0">
              <a:latin typeface="Aptos Narrow" panose="020B00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pl-PL" sz="2800" b="1" dirty="0">
              <a:latin typeface="Aptos Narrow" panose="020B0004020202020204" pitchFamily="34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589B7C76-EFF2-4CD8-A475-4750F11B4BC6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508" dirty="0"/>
              <a:t>Mediacja – definicje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93378" y="2176066"/>
            <a:ext cx="9793088" cy="4988147"/>
          </a:xfrm>
        </p:spPr>
        <p:txBody>
          <a:bodyPr>
            <a:normAutofit fontScale="92500" lnSpcReduction="10000"/>
          </a:bodyPr>
          <a:lstStyle/>
          <a:p>
            <a:pPr algn="ctr">
              <a:lnSpc>
                <a:spcPct val="100000"/>
              </a:lnSpc>
              <a:buNone/>
            </a:pPr>
            <a:r>
              <a:rPr lang="pl-PL" dirty="0"/>
              <a:t>	</a:t>
            </a:r>
            <a:r>
              <a:rPr lang="pl-PL" sz="3000" dirty="0">
                <a:latin typeface="Aptos Narrow" panose="020B0004020202020204" pitchFamily="34" charset="0"/>
              </a:rPr>
              <a:t>Dobrowolny i poufny proces, w którym fachowo przygotowana, niezależna i bezstronna osoba, za zgodą stron, pomaga im poradzić sobie z konfliktem.</a:t>
            </a:r>
          </a:p>
          <a:p>
            <a:pPr algn="r">
              <a:lnSpc>
                <a:spcPct val="100000"/>
              </a:lnSpc>
              <a:buNone/>
            </a:pPr>
            <a:r>
              <a:rPr lang="pl-PL" sz="2000" dirty="0">
                <a:solidFill>
                  <a:schemeClr val="bg1">
                    <a:lumMod val="50000"/>
                  </a:schemeClr>
                </a:solidFill>
                <a:latin typeface="Aptos Narrow" panose="020B0004020202020204" pitchFamily="34" charset="0"/>
              </a:rPr>
              <a:t>Społeczna Rada ds. Alternatywnych Metod Rozwiązywania </a:t>
            </a:r>
            <a:br>
              <a:rPr lang="pl-PL" sz="2000" dirty="0">
                <a:solidFill>
                  <a:schemeClr val="bg1">
                    <a:lumMod val="50000"/>
                  </a:schemeClr>
                </a:solidFill>
                <a:latin typeface="Aptos Narrow" panose="020B0004020202020204" pitchFamily="34" charset="0"/>
              </a:rPr>
            </a:br>
            <a:r>
              <a:rPr lang="pl-PL" sz="2000" dirty="0">
                <a:solidFill>
                  <a:schemeClr val="bg1">
                    <a:lumMod val="50000"/>
                  </a:schemeClr>
                </a:solidFill>
                <a:latin typeface="Aptos Narrow" panose="020B0004020202020204" pitchFamily="34" charset="0"/>
              </a:rPr>
              <a:t>Konfliktów i Sporów przy Ministrze Sprawiedliwości</a:t>
            </a:r>
          </a:p>
          <a:p>
            <a:pPr algn="r">
              <a:lnSpc>
                <a:spcPct val="100000"/>
              </a:lnSpc>
              <a:buNone/>
            </a:pPr>
            <a:endParaRPr lang="pl-PL" sz="2000" dirty="0">
              <a:solidFill>
                <a:schemeClr val="bg1">
                  <a:lumMod val="50000"/>
                </a:schemeClr>
              </a:solidFill>
              <a:latin typeface="Aptos Narrow" panose="020B0004020202020204" pitchFamily="34" charset="0"/>
            </a:endParaRPr>
          </a:p>
          <a:p>
            <a:pPr algn="ctr">
              <a:lnSpc>
                <a:spcPct val="100000"/>
              </a:lnSpc>
              <a:buNone/>
            </a:pPr>
            <a:r>
              <a:rPr lang="pl-PL" sz="2800" dirty="0">
                <a:latin typeface="Aptos Narrow" panose="020B0004020202020204" pitchFamily="34" charset="0"/>
              </a:rPr>
              <a:t>Mediacja to swoisty mechanizm decyzyjny, zmierzający do wypracowania optymalnego rozwiązania sporu zarówno z punktu widzenia interesów stron uwikłanych w konflikt, </a:t>
            </a:r>
            <a:br>
              <a:rPr lang="pl-PL" sz="2800" dirty="0">
                <a:latin typeface="Aptos Narrow" panose="020B0004020202020204" pitchFamily="34" charset="0"/>
              </a:rPr>
            </a:br>
            <a:r>
              <a:rPr lang="pl-PL" sz="2800" dirty="0">
                <a:latin typeface="Aptos Narrow" panose="020B0004020202020204" pitchFamily="34" charset="0"/>
              </a:rPr>
              <a:t>jak i otoczenia społecznego konfliktu.</a:t>
            </a:r>
          </a:p>
          <a:p>
            <a:pPr algn="r">
              <a:lnSpc>
                <a:spcPct val="100000"/>
              </a:lnSpc>
              <a:buNone/>
            </a:pPr>
            <a:r>
              <a:rPr lang="pl-PL" sz="2000" dirty="0">
                <a:latin typeface="Aptos Narrow" panose="020B0004020202020204" pitchFamily="34" charset="0"/>
              </a:rPr>
              <a:t>A. </a:t>
            </a:r>
            <a:r>
              <a:rPr lang="pl-PL" sz="2000" dirty="0" err="1">
                <a:latin typeface="Aptos Narrow" panose="020B0004020202020204" pitchFamily="34" charset="0"/>
              </a:rPr>
              <a:t>Korybski</a:t>
            </a:r>
            <a:endParaRPr lang="pl-PL" sz="2000" dirty="0">
              <a:latin typeface="Aptos Narrow" panose="020B0004020202020204" pitchFamily="34" charset="0"/>
            </a:endParaRPr>
          </a:p>
          <a:p>
            <a:pPr algn="r">
              <a:lnSpc>
                <a:spcPct val="100000"/>
              </a:lnSpc>
              <a:buNone/>
            </a:pPr>
            <a:r>
              <a:rPr lang="pl-PL" sz="2000" dirty="0">
                <a:solidFill>
                  <a:schemeClr val="bg1">
                    <a:lumMod val="50000"/>
                  </a:schemeClr>
                </a:solidFill>
                <a:latin typeface="Aptos Narrow" panose="020B0004020202020204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>
                <a:latin typeface="Aptos Narrow" panose="020B0004020202020204" pitchFamily="34" charset="0"/>
              </a:rPr>
              <a:t>Mediator – prawa (5)</a:t>
            </a:r>
          </a:p>
        </p:txBody>
      </p:sp>
      <p:sp>
        <p:nvSpPr>
          <p:cNvPr id="87043" name="Symbol zastępczy zawartości 2"/>
          <p:cNvSpPr>
            <a:spLocks noGrp="1"/>
          </p:cNvSpPr>
          <p:nvPr>
            <p:ph idx="1"/>
          </p:nvPr>
        </p:nvSpPr>
        <p:spPr>
          <a:xfrm>
            <a:off x="821503" y="2271703"/>
            <a:ext cx="9071610" cy="498903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Dostęp do danych kontaktowych stron oraz ich pełnomocników (Art. 183</a:t>
            </a:r>
            <a:r>
              <a:rPr lang="pl-PL" sz="2800" baseline="30000" dirty="0">
                <a:latin typeface="Aptos Narrow" panose="020B0004020202020204" pitchFamily="34" charset="0"/>
              </a:rPr>
              <a:t>9</a:t>
            </a:r>
            <a:r>
              <a:rPr lang="pl-PL" sz="2800" dirty="0">
                <a:latin typeface="Aptos Narrow" panose="020B0004020202020204" pitchFamily="34" charset="0"/>
              </a:rPr>
              <a:t>. § 3. </a:t>
            </a:r>
            <a:r>
              <a:rPr lang="pl-PL" sz="2800" dirty="0" err="1">
                <a:latin typeface="Aptos Narrow" panose="020B0004020202020204" pitchFamily="34" charset="0"/>
              </a:rPr>
              <a:t>kpc</a:t>
            </a:r>
            <a:r>
              <a:rPr lang="pl-PL" sz="2800" dirty="0">
                <a:latin typeface="Aptos Narrow" panose="020B0004020202020204" pitchFamily="34" charset="0"/>
              </a:rPr>
              <a:t>)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Prawo zapoznania się z aktami sprawy skierowanej do mediacji (Art. 183</a:t>
            </a:r>
            <a:r>
              <a:rPr lang="pl-PL" sz="2800" baseline="30000" dirty="0">
                <a:latin typeface="Aptos Narrow" panose="020B0004020202020204" pitchFamily="34" charset="0"/>
              </a:rPr>
              <a:t>9</a:t>
            </a:r>
            <a:r>
              <a:rPr lang="pl-PL" sz="2800" dirty="0">
                <a:latin typeface="Aptos Narrow" panose="020B0004020202020204" pitchFamily="34" charset="0"/>
              </a:rPr>
              <a:t>. § 2. </a:t>
            </a:r>
            <a:r>
              <a:rPr lang="pl-PL" sz="2800" dirty="0" err="1">
                <a:latin typeface="Aptos Narrow" panose="020B0004020202020204" pitchFamily="34" charset="0"/>
              </a:rPr>
              <a:t>kpc</a:t>
            </a:r>
            <a:r>
              <a:rPr lang="pl-PL" sz="2800" dirty="0">
                <a:latin typeface="Aptos Narrow" panose="020B0004020202020204" pitchFamily="34" charset="0"/>
              </a:rPr>
              <a:t>)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Prawo do wynagrodzenia (Art. 183</a:t>
            </a:r>
            <a:r>
              <a:rPr lang="pl-PL" sz="2800" baseline="30000" dirty="0">
                <a:latin typeface="Aptos Narrow" panose="020B0004020202020204" pitchFamily="34" charset="0"/>
              </a:rPr>
              <a:t>5</a:t>
            </a:r>
            <a:r>
              <a:rPr lang="pl-PL" sz="2800" dirty="0">
                <a:latin typeface="Aptos Narrow" panose="020B0004020202020204" pitchFamily="34" charset="0"/>
              </a:rPr>
              <a:t>. § 1. </a:t>
            </a:r>
            <a:r>
              <a:rPr lang="pl-PL" sz="2800" dirty="0" err="1">
                <a:latin typeface="Aptos Narrow" panose="020B0004020202020204" pitchFamily="34" charset="0"/>
              </a:rPr>
              <a:t>kpc</a:t>
            </a:r>
            <a:r>
              <a:rPr lang="pl-PL" sz="2800" dirty="0">
                <a:latin typeface="Aptos Narrow" panose="020B0004020202020204" pitchFamily="34" charset="0"/>
              </a:rPr>
              <a:t>)</a:t>
            </a:r>
          </a:p>
          <a:p>
            <a:pPr marL="0" indent="0">
              <a:buNone/>
            </a:pPr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589B7C76-EFF2-4CD8-A475-4750F11B4BC6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>
                <a:latin typeface="Aptos Narrow" panose="020B0004020202020204" pitchFamily="34" charset="0"/>
              </a:rPr>
              <a:t>Mediator – obowiązki (1)</a:t>
            </a:r>
          </a:p>
        </p:txBody>
      </p:sp>
      <p:sp>
        <p:nvSpPr>
          <p:cNvPr id="87043" name="Symbol zastępczy zawartości 2"/>
          <p:cNvSpPr>
            <a:spLocks noGrp="1"/>
          </p:cNvSpPr>
          <p:nvPr>
            <p:ph idx="1"/>
          </p:nvPr>
        </p:nvSpPr>
        <p:spPr>
          <a:xfrm>
            <a:off x="742128" y="2351079"/>
            <a:ext cx="9071610" cy="498903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Spełnianie wymaganych </a:t>
            </a:r>
            <a:r>
              <a:rPr lang="pl-PL" sz="2800" b="1" dirty="0">
                <a:latin typeface="Aptos Narrow" panose="020B0004020202020204" pitchFamily="34" charset="0"/>
              </a:rPr>
              <a:t>kwalifikacji wstępnych</a:t>
            </a:r>
          </a:p>
          <a:p>
            <a:pPr>
              <a:lnSpc>
                <a:spcPct val="100000"/>
              </a:lnSpc>
            </a:pPr>
            <a:r>
              <a:rPr lang="pl-PL" sz="2800" b="1" dirty="0">
                <a:latin typeface="Aptos Narrow" panose="020B0004020202020204" pitchFamily="34" charset="0"/>
              </a:rPr>
              <a:t>Rozwój zawodowy </a:t>
            </a:r>
            <a:r>
              <a:rPr lang="pl-PL" sz="2800" dirty="0">
                <a:latin typeface="Aptos Narrow" panose="020B0004020202020204" pitchFamily="34" charset="0"/>
              </a:rPr>
              <a:t>– wysoki poziom i doskonalenie kwalifikacji zawodowych poprzez uczestnictwo w kursach, szkoleniach, konferencjach.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Zachowanie </a:t>
            </a:r>
            <a:r>
              <a:rPr lang="pl-PL" sz="2800" b="1" dirty="0">
                <a:latin typeface="Aptos Narrow" panose="020B0004020202020204" pitchFamily="34" charset="0"/>
              </a:rPr>
              <a:t>bezstronności </a:t>
            </a:r>
            <a:r>
              <a:rPr lang="pl-PL" sz="2800" dirty="0">
                <a:latin typeface="Aptos Narrow" panose="020B0004020202020204" pitchFamily="34" charset="0"/>
              </a:rPr>
              <a:t>wobec uczestników mediacji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Zachowanie </a:t>
            </a:r>
            <a:r>
              <a:rPr lang="pl-PL" sz="2800" b="1" dirty="0">
                <a:latin typeface="Aptos Narrow" panose="020B0004020202020204" pitchFamily="34" charset="0"/>
              </a:rPr>
              <a:t>neutralności </a:t>
            </a:r>
            <a:r>
              <a:rPr lang="pl-PL" sz="2800" dirty="0">
                <a:latin typeface="Aptos Narrow" panose="020B0004020202020204" pitchFamily="34" charset="0"/>
              </a:rPr>
              <a:t>wobec przedmiotu sporu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Zachowanie </a:t>
            </a:r>
            <a:r>
              <a:rPr lang="pl-PL" sz="2800" b="1" dirty="0">
                <a:latin typeface="Aptos Narrow" panose="020B0004020202020204" pitchFamily="34" charset="0"/>
              </a:rPr>
              <a:t>poufności </a:t>
            </a:r>
            <a:r>
              <a:rPr lang="pl-PL" sz="2800" dirty="0">
                <a:latin typeface="Aptos Narrow" panose="020B0004020202020204" pitchFamily="34" charset="0"/>
              </a:rPr>
              <a:t>mediacji</a:t>
            </a:r>
          </a:p>
          <a:p>
            <a:pPr>
              <a:buNone/>
            </a:pPr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589B7C76-EFF2-4CD8-A475-4750F11B4BC6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>
                <a:latin typeface="Aptos Narrow" panose="020B0004020202020204" pitchFamily="34" charset="0"/>
              </a:rPr>
              <a:t>Mediator – obowiązki (2)</a:t>
            </a:r>
          </a:p>
        </p:txBody>
      </p:sp>
      <p:sp>
        <p:nvSpPr>
          <p:cNvPr id="87043" name="Symbol zastępczy zawartości 2"/>
          <p:cNvSpPr>
            <a:spLocks noGrp="1"/>
          </p:cNvSpPr>
          <p:nvPr>
            <p:ph idx="1"/>
          </p:nvPr>
        </p:nvSpPr>
        <p:spPr>
          <a:xfrm>
            <a:off x="810101" y="1763924"/>
            <a:ext cx="9071610" cy="5429059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Zapewnienie </a:t>
            </a:r>
            <a:r>
              <a:rPr lang="pl-PL" sz="2800" b="1" dirty="0">
                <a:latin typeface="Aptos Narrow" panose="020B0004020202020204" pitchFamily="34" charset="0"/>
              </a:rPr>
              <a:t>bezpiecznego, neutralnego </a:t>
            </a:r>
            <a:r>
              <a:rPr lang="pl-PL" sz="2800" dirty="0">
                <a:latin typeface="Aptos Narrow" panose="020B0004020202020204" pitchFamily="34" charset="0"/>
              </a:rPr>
              <a:t>miejsca do prowadzenia mediacji.</a:t>
            </a:r>
          </a:p>
          <a:p>
            <a:pPr>
              <a:lnSpc>
                <a:spcPct val="100000"/>
              </a:lnSpc>
              <a:buNone/>
            </a:pPr>
            <a:endParaRPr lang="pl-PL" sz="2000" dirty="0">
              <a:latin typeface="Aptos Narrow" panose="020B0004020202020204" pitchFamily="34" charset="0"/>
            </a:endParaRPr>
          </a:p>
          <a:p>
            <a:pPr algn="r">
              <a:lnSpc>
                <a:spcPct val="100000"/>
              </a:lnSpc>
              <a:buNone/>
            </a:pPr>
            <a:r>
              <a:rPr lang="pl-PL" sz="2000" dirty="0">
                <a:latin typeface="Aptos Narrow" panose="020B0004020202020204" pitchFamily="34" charset="0"/>
              </a:rPr>
              <a:t>	</a:t>
            </a:r>
            <a:r>
              <a:rPr lang="pl-PL" sz="2000" i="1" dirty="0">
                <a:latin typeface="Aptos Narrow" panose="020B0004020202020204" pitchFamily="34" charset="0"/>
              </a:rPr>
              <a:t>Miejsce prowadzenia mediacji powinno być neutralne i gwarantować stronom i mediatorowi poczucie bezpieczeństwa. </a:t>
            </a:r>
          </a:p>
          <a:p>
            <a:pPr algn="r">
              <a:lnSpc>
                <a:spcPct val="100000"/>
              </a:lnSpc>
              <a:buNone/>
            </a:pPr>
            <a:r>
              <a:rPr lang="pl-PL" sz="2000" i="1" dirty="0">
                <a:latin typeface="Aptos Narrow" panose="020B0004020202020204" pitchFamily="34" charset="0"/>
              </a:rPr>
              <a:t>Miejsce, w którym prowadzi się mediację, powinno posiadać co najmniej dwa pomieszczenia gwarantujące zachowanie prywatności stronom</a:t>
            </a:r>
            <a:br>
              <a:rPr lang="pl-PL" sz="2000" i="1" dirty="0">
                <a:latin typeface="Aptos Narrow" panose="020B0004020202020204" pitchFamily="34" charset="0"/>
              </a:rPr>
            </a:br>
            <a:r>
              <a:rPr lang="pl-PL" sz="2000" i="1" dirty="0">
                <a:latin typeface="Aptos Narrow" panose="020B0004020202020204" pitchFamily="34" charset="0"/>
              </a:rPr>
              <a:t> i poufności postępowania mediacyjnego. Powinno także zapewniać możliwość korzystania z podstawowych wygód.</a:t>
            </a:r>
          </a:p>
          <a:p>
            <a:pPr>
              <a:lnSpc>
                <a:spcPct val="100000"/>
              </a:lnSpc>
            </a:pPr>
            <a:endParaRPr lang="pl-PL" sz="2800" dirty="0">
              <a:latin typeface="Aptos Narrow" panose="020B00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Dopełnienie </a:t>
            </a:r>
            <a:r>
              <a:rPr lang="pl-PL" sz="2800" b="1" dirty="0">
                <a:latin typeface="Aptos Narrow" panose="020B0004020202020204" pitchFamily="34" charset="0"/>
              </a:rPr>
              <a:t>formalności proceduralnych </a:t>
            </a:r>
            <a:r>
              <a:rPr lang="pl-PL" sz="2800" dirty="0">
                <a:latin typeface="Aptos Narrow" panose="020B0004020202020204" pitchFamily="34" charset="0"/>
              </a:rPr>
              <a:t>– terminy, sporządzanie i przechowywanie dokumentacji.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Rzetelna </a:t>
            </a:r>
            <a:r>
              <a:rPr lang="pl-PL" sz="2800" b="1" dirty="0">
                <a:latin typeface="Aptos Narrow" panose="020B0004020202020204" pitchFamily="34" charset="0"/>
              </a:rPr>
              <a:t>informacja</a:t>
            </a:r>
            <a:r>
              <a:rPr lang="pl-PL" sz="2800" dirty="0">
                <a:latin typeface="Aptos Narrow" panose="020B0004020202020204" pitchFamily="34" charset="0"/>
              </a:rPr>
              <a:t> o istocie i przebiegu mediacji.</a:t>
            </a:r>
          </a:p>
          <a:p>
            <a:pPr marL="0" indent="0">
              <a:lnSpc>
                <a:spcPct val="100000"/>
              </a:lnSpc>
              <a:buNone/>
            </a:pPr>
            <a:endParaRPr lang="pl-PL" sz="2800" dirty="0">
              <a:latin typeface="Aptos Narrow" panose="020B0004020202020204" pitchFamily="34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589B7C76-EFF2-4CD8-A475-4750F11B4BC6}" type="slidenum">
              <a:rPr lang="pl-PL" smtClean="0"/>
              <a:pPr>
                <a:defRPr/>
              </a:pPr>
              <a:t>22</a:t>
            </a:fld>
            <a:endParaRPr lang="pl-PL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>
                <a:latin typeface="Aptos Narrow" panose="020B0004020202020204" pitchFamily="34" charset="0"/>
              </a:rPr>
              <a:t>Mediator – obowiązki (3)</a:t>
            </a:r>
          </a:p>
        </p:txBody>
      </p:sp>
      <p:sp>
        <p:nvSpPr>
          <p:cNvPr id="87043" name="Symbol zastępczy zawartości 2"/>
          <p:cNvSpPr>
            <a:spLocks noGrp="1"/>
          </p:cNvSpPr>
          <p:nvPr>
            <p:ph idx="1"/>
          </p:nvPr>
        </p:nvSpPr>
        <p:spPr>
          <a:xfrm>
            <a:off x="810101" y="1763925"/>
            <a:ext cx="9071610" cy="381591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pl-PL" sz="2800" b="1" dirty="0">
                <a:latin typeface="Aptos Narrow" panose="020B0004020202020204" pitchFamily="34" charset="0"/>
              </a:rPr>
              <a:t>Diagnoza konfliktu </a:t>
            </a:r>
            <a:r>
              <a:rPr lang="pl-PL" sz="2800" dirty="0">
                <a:latin typeface="Aptos Narrow" panose="020B0004020202020204" pitchFamily="34" charset="0"/>
              </a:rPr>
              <a:t>z punktu widzenia wskazań </a:t>
            </a:r>
            <a:br>
              <a:rPr lang="pl-PL" sz="2800" dirty="0">
                <a:latin typeface="Aptos Narrow" panose="020B0004020202020204" pitchFamily="34" charset="0"/>
              </a:rPr>
            </a:br>
            <a:r>
              <a:rPr lang="pl-PL" sz="2800" dirty="0">
                <a:latin typeface="Aptos Narrow" panose="020B0004020202020204" pitchFamily="34" charset="0"/>
              </a:rPr>
              <a:t>i  przeciwwskazań do przeprowadzenia mediacji, w tym poziomu eskalacji.</a:t>
            </a:r>
          </a:p>
          <a:p>
            <a:pPr>
              <a:lnSpc>
                <a:spcPct val="100000"/>
              </a:lnSpc>
            </a:pPr>
            <a:r>
              <a:rPr lang="pl-PL" sz="2800" b="1" dirty="0">
                <a:latin typeface="Aptos Narrow" panose="020B0004020202020204" pitchFamily="34" charset="0"/>
              </a:rPr>
              <a:t>Dopasowanie narzędzi pracy </a:t>
            </a:r>
            <a:r>
              <a:rPr lang="pl-PL" sz="2800" dirty="0">
                <a:latin typeface="Aptos Narrow" panose="020B0004020202020204" pitchFamily="34" charset="0"/>
              </a:rPr>
              <a:t>ze stronami (działań interwencyjnych) do specyfiki konfliktu.</a:t>
            </a:r>
          </a:p>
          <a:p>
            <a:pPr>
              <a:lnSpc>
                <a:spcPct val="100000"/>
              </a:lnSpc>
            </a:pPr>
            <a:r>
              <a:rPr lang="pl-PL" sz="2800" b="1" dirty="0">
                <a:latin typeface="Aptos Narrow" panose="020B0004020202020204" pitchFamily="34" charset="0"/>
              </a:rPr>
              <a:t>Udrażnianie kanałów komunikacji </a:t>
            </a:r>
            <a:r>
              <a:rPr lang="pl-PL" sz="2800" dirty="0">
                <a:latin typeface="Aptos Narrow" panose="020B0004020202020204" pitchFamily="34" charset="0"/>
              </a:rPr>
              <a:t>pomiędzy stronami.</a:t>
            </a:r>
          </a:p>
          <a:p>
            <a:pPr>
              <a:lnSpc>
                <a:spcPct val="100000"/>
              </a:lnSpc>
            </a:pPr>
            <a:r>
              <a:rPr lang="pl-PL" sz="2800" b="1" dirty="0">
                <a:latin typeface="Aptos Narrow" panose="020B0004020202020204" pitchFamily="34" charset="0"/>
              </a:rPr>
              <a:t>Neutralizowanie</a:t>
            </a:r>
            <a:r>
              <a:rPr lang="pl-PL" sz="2800" dirty="0">
                <a:latin typeface="Aptos Narrow" panose="020B0004020202020204" pitchFamily="34" charset="0"/>
              </a:rPr>
              <a:t> sytuacji nacechowanych emocjonalnie.</a:t>
            </a:r>
          </a:p>
          <a:p>
            <a:pPr>
              <a:lnSpc>
                <a:spcPct val="100000"/>
              </a:lnSpc>
            </a:pPr>
            <a:endParaRPr lang="pl-PL" sz="2800" dirty="0">
              <a:latin typeface="Aptos Narrow" panose="020B0004020202020204" pitchFamily="34" charset="0"/>
            </a:endParaRPr>
          </a:p>
          <a:p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589B7C76-EFF2-4CD8-A475-4750F11B4BC6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>
                <a:latin typeface="Aptos Narrow" panose="020B0004020202020204" pitchFamily="34" charset="0"/>
              </a:rPr>
              <a:t>Przeciwwskazania do prowadzenia mediacji</a:t>
            </a:r>
          </a:p>
        </p:txBody>
      </p:sp>
      <p:sp>
        <p:nvSpPr>
          <p:cNvPr id="34819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  <a:ea typeface="Calibri" pitchFamily="34" charset="0"/>
                <a:cs typeface="Times New Roman" pitchFamily="18" charset="0"/>
              </a:rPr>
              <a:t>Brak zgody na mediację jednej ze stron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  <a:ea typeface="Calibri" pitchFamily="34" charset="0"/>
                <a:cs typeface="Times New Roman" pitchFamily="18" charset="0"/>
              </a:rPr>
              <a:t>Nierównowaga stron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  <a:ea typeface="Calibri" pitchFamily="34" charset="0"/>
                <a:cs typeface="Times New Roman" pitchFamily="18" charset="0"/>
              </a:rPr>
              <a:t>Zażyłość mediatora z jedną ze stron lub obu stronami sporu i brak akceptacji takiego stanu rzeczy przez uczestników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  <a:ea typeface="Calibri" pitchFamily="34" charset="0"/>
                <a:cs typeface="Times New Roman" pitchFamily="18" charset="0"/>
              </a:rPr>
              <a:t>Zmuszanie do mediacji groźbami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  <a:ea typeface="Calibri" pitchFamily="34" charset="0"/>
                <a:cs typeface="Times New Roman" pitchFamily="18" charset="0"/>
              </a:rPr>
              <a:t>Nieleczone uzależnienia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  <a:ea typeface="Calibri" pitchFamily="34" charset="0"/>
                <a:cs typeface="Times New Roman" pitchFamily="18" charset="0"/>
              </a:rPr>
              <a:t>Trwała przemoc psychiczna lub fizyczna między stronami</a:t>
            </a:r>
          </a:p>
          <a:p>
            <a:pPr marL="0" indent="0">
              <a:buNone/>
            </a:pPr>
            <a:endParaRPr lang="pl-PL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589B7C76-EFF2-4CD8-A475-4750F11B4BC6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>
                <a:latin typeface="Aptos Narrow" panose="020B0004020202020204" pitchFamily="34" charset="0"/>
              </a:rPr>
              <a:t>Wskazania do prowadzenia mediacji</a:t>
            </a:r>
          </a:p>
        </p:txBody>
      </p:sp>
      <p:sp>
        <p:nvSpPr>
          <p:cNvPr id="3584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800" dirty="0">
                <a:latin typeface="Aptos Narrow" panose="020B0004020202020204" pitchFamily="34" charset="0"/>
                <a:ea typeface="Calibri" pitchFamily="34" charset="0"/>
                <a:cs typeface="Times New Roman" pitchFamily="18" charset="0"/>
              </a:rPr>
              <a:t>Potrzeba obniżenia emocji wśród najbliższych.</a:t>
            </a:r>
          </a:p>
          <a:p>
            <a:r>
              <a:rPr lang="pl-PL" sz="2800" dirty="0">
                <a:latin typeface="Aptos Narrow" panose="020B0004020202020204" pitchFamily="34" charset="0"/>
                <a:ea typeface="Calibri" pitchFamily="34" charset="0"/>
                <a:cs typeface="Times New Roman" pitchFamily="18" charset="0"/>
              </a:rPr>
              <a:t>Potrzeba nawiązania dialogu.</a:t>
            </a:r>
          </a:p>
          <a:p>
            <a:r>
              <a:rPr lang="pl-PL" sz="2800" dirty="0">
                <a:latin typeface="Aptos Narrow" panose="020B0004020202020204" pitchFamily="34" charset="0"/>
                <a:ea typeface="Calibri" pitchFamily="34" charset="0"/>
                <a:cs typeface="Times New Roman" pitchFamily="18" charset="0"/>
              </a:rPr>
              <a:t>Konieczność zadośćuczynienia za poniesione straty moralne, zdrowotne, finansowe.</a:t>
            </a:r>
          </a:p>
          <a:p>
            <a:r>
              <a:rPr lang="pl-PL" sz="2800" dirty="0">
                <a:latin typeface="Aptos Narrow" panose="020B0004020202020204" pitchFamily="34" charset="0"/>
                <a:ea typeface="Calibri" pitchFamily="34" charset="0"/>
                <a:cs typeface="Times New Roman" pitchFamily="18" charset="0"/>
              </a:rPr>
              <a:t>Potrzeba otwarcia się na siebie nawzajem.</a:t>
            </a:r>
          </a:p>
          <a:p>
            <a:r>
              <a:rPr lang="pl-PL" sz="2800" dirty="0">
                <a:latin typeface="Aptos Narrow" panose="020B0004020202020204" pitchFamily="34" charset="0"/>
                <a:ea typeface="Calibri" pitchFamily="34" charset="0"/>
                <a:cs typeface="Times New Roman" pitchFamily="18" charset="0"/>
              </a:rPr>
              <a:t>Konieczność utrzymywania kontaktów w przyszłości.</a:t>
            </a:r>
          </a:p>
          <a:p>
            <a:r>
              <a:rPr lang="pl-PL" sz="2800" dirty="0">
                <a:latin typeface="Aptos Narrow" panose="020B0004020202020204" pitchFamily="34" charset="0"/>
                <a:ea typeface="Calibri" pitchFamily="34" charset="0"/>
                <a:cs typeface="Times New Roman" pitchFamily="18" charset="0"/>
              </a:rPr>
              <a:t>Młody wiek stron lub nieletniość sprawcy czynu karalnego. </a:t>
            </a:r>
          </a:p>
          <a:p>
            <a:r>
              <a:rPr lang="pl-PL" sz="2800" dirty="0">
                <a:latin typeface="Aptos Narrow" panose="020B0004020202020204" pitchFamily="34" charset="0"/>
                <a:ea typeface="Calibri" pitchFamily="34" charset="0"/>
                <a:cs typeface="Times New Roman" pitchFamily="18" charset="0"/>
              </a:rPr>
              <a:t>Niepewność wyroku sądu w sprawie.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589B7C76-EFF2-4CD8-A475-4750F11B4BC6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Wprowadza odmienną od dotychczasowej strukturę (procedurę, reguły) dyskursu. W towarzystwie osoby trzeciej strony hamują się – zwiększona kultura dialogu, kontrola emocji oraz treści i formy wypowiedzi. Mediator jest dodatkowo strażnikiem równowagi.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Kontroluje wzajemne oddziaływanie zaangażowania stron, ich wyobrażenia i indywidualną naturę oraz  nastrajają strony optymistycznie do celowości i skutków prowadzonego dyskursu mediacyjnego. </a:t>
            </a:r>
          </a:p>
          <a:p>
            <a:endParaRPr lang="pl-PL" sz="3086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589B7C76-EFF2-4CD8-A475-4750F11B4BC6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  <p:sp>
        <p:nvSpPr>
          <p:cNvPr id="5" name="Tytuł 1"/>
          <p:cNvSpPr>
            <a:spLocks noGrp="1"/>
          </p:cNvSpPr>
          <p:nvPr>
            <p:ph type="title"/>
          </p:nvPr>
        </p:nvSpPr>
        <p:spPr>
          <a:xfrm>
            <a:off x="737394" y="719891"/>
            <a:ext cx="9071610" cy="1259946"/>
          </a:xfrm>
        </p:spPr>
        <p:txBody>
          <a:bodyPr>
            <a:normAutofit/>
          </a:bodyPr>
          <a:lstStyle/>
          <a:p>
            <a:r>
              <a:rPr lang="pl-PL" sz="3600" dirty="0">
                <a:latin typeface="Aptos Narrow" panose="020B0004020202020204" pitchFamily="34" charset="0"/>
              </a:rPr>
              <a:t>Mediator – wartości które wnosi w zakresie zmiany dynamiki sporu (1)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10101" y="2271703"/>
            <a:ext cx="9071610" cy="4481257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Wprowadzane przez mediatora umiejętności, wiedza i doświadczenie w zakresie polubownego rozwiązywania sporów wzmacnia pozytywnie strony i prowadzone przez nie rozmowy. 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Mediator wprowadza do sporu </a:t>
            </a:r>
            <a:r>
              <a:rPr lang="pl-PL" sz="2800" b="1" dirty="0">
                <a:latin typeface="Aptos Narrow" panose="020B0004020202020204" pitchFamily="34" charset="0"/>
              </a:rPr>
              <a:t>nowe wartości i reguły etyczne </a:t>
            </a:r>
            <a:r>
              <a:rPr lang="pl-PL" sz="2800" dirty="0">
                <a:latin typeface="Aptos Narrow" panose="020B0004020202020204" pitchFamily="34" charset="0"/>
              </a:rPr>
              <a:t>wzmacniające strony w zakresie wzajemnego zaufania, szacunku i niezakłóconej komunikacji. </a:t>
            </a:r>
          </a:p>
          <a:p>
            <a:pPr algn="r">
              <a:buNone/>
            </a:pPr>
            <a:r>
              <a:rPr lang="pl-PL" sz="2000" dirty="0">
                <a:solidFill>
                  <a:schemeClr val="bg1">
                    <a:lumMod val="65000"/>
                  </a:schemeClr>
                </a:solidFill>
                <a:latin typeface="Aptos Narrow" panose="020B0004020202020204" pitchFamily="34" charset="0"/>
              </a:rPr>
              <a:t>Foster K. za: A. Zienkiewicz</a:t>
            </a:r>
            <a:endParaRPr lang="pl-PL" sz="2646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589B7C76-EFF2-4CD8-A475-4750F11B4BC6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  <p:sp>
        <p:nvSpPr>
          <p:cNvPr id="5" name="Tytuł 1"/>
          <p:cNvSpPr>
            <a:spLocks noGrp="1"/>
          </p:cNvSpPr>
          <p:nvPr>
            <p:ph type="title"/>
          </p:nvPr>
        </p:nvSpPr>
        <p:spPr>
          <a:xfrm>
            <a:off x="791919" y="611485"/>
            <a:ext cx="9071610" cy="125994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pl-PL" sz="3600" dirty="0">
                <a:latin typeface="Aptos Narrow" panose="020B0004020202020204" pitchFamily="34" charset="0"/>
              </a:rPr>
              <a:t>Mediator – wartości, które wnosi w zakresie zmiany dynamiki sporu (2)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ytuł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503737"/>
          </a:xfrm>
        </p:spPr>
        <p:txBody>
          <a:bodyPr>
            <a:normAutofit/>
          </a:bodyPr>
          <a:lstStyle/>
          <a:p>
            <a:r>
              <a:rPr lang="pl-PL" sz="3600" dirty="0">
                <a:latin typeface="Aptos Narrow" panose="020B0004020202020204" pitchFamily="34" charset="0"/>
              </a:rPr>
              <a:t>Mediator – zadania (1)</a:t>
            </a:r>
          </a:p>
        </p:txBody>
      </p:sp>
      <p:sp>
        <p:nvSpPr>
          <p:cNvPr id="29699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66968" indent="-566968">
              <a:lnSpc>
                <a:spcPct val="100000"/>
              </a:lnSpc>
              <a:buFont typeface="Calibri" pitchFamily="34" charset="0"/>
              <a:buAutoNum type="arabicPeriod"/>
            </a:pPr>
            <a:r>
              <a:rPr lang="pl-PL" sz="2800" dirty="0">
                <a:latin typeface="Aptos Narrow" panose="020B0004020202020204" pitchFamily="34" charset="0"/>
              </a:rPr>
              <a:t>Pilnuje i przestrzega porządku, ustalonych procedur i reguł gry.</a:t>
            </a:r>
          </a:p>
          <a:p>
            <a:pPr marL="566968" indent="-566968">
              <a:lnSpc>
                <a:spcPct val="100000"/>
              </a:lnSpc>
              <a:buFont typeface="Calibri" pitchFamily="34" charset="0"/>
              <a:buAutoNum type="arabicPeriod"/>
            </a:pPr>
            <a:r>
              <a:rPr lang="pl-PL" sz="2800" dirty="0">
                <a:latin typeface="Aptos Narrow" panose="020B0004020202020204" pitchFamily="34" charset="0"/>
              </a:rPr>
              <a:t>Zbiera i porządkuje informacje.</a:t>
            </a:r>
          </a:p>
          <a:p>
            <a:pPr marL="566968" indent="-566968">
              <a:lnSpc>
                <a:spcPct val="100000"/>
              </a:lnSpc>
              <a:buFont typeface="Calibri" pitchFamily="34" charset="0"/>
              <a:buAutoNum type="arabicPeriod"/>
            </a:pPr>
            <a:r>
              <a:rPr lang="pl-PL" sz="2800" dirty="0">
                <a:latin typeface="Aptos Narrow" panose="020B0004020202020204" pitchFamily="34" charset="0"/>
              </a:rPr>
              <a:t>Pomaga zdefiniować, na czym polega problem.</a:t>
            </a:r>
          </a:p>
          <a:p>
            <a:pPr marL="566968" indent="-566968">
              <a:lnSpc>
                <a:spcPct val="100000"/>
              </a:lnSpc>
              <a:buFont typeface="Calibri" pitchFamily="34" charset="0"/>
              <a:buAutoNum type="arabicPeriod"/>
            </a:pPr>
            <a:r>
              <a:rPr lang="pl-PL" sz="2800" dirty="0">
                <a:latin typeface="Aptos Narrow" panose="020B0004020202020204" pitchFamily="34" charset="0"/>
              </a:rPr>
              <a:t>Ułatwia analizę problemu, zwracając uwagę na kwestie niedostrzegane dotąd przez uczestników.</a:t>
            </a:r>
          </a:p>
          <a:p>
            <a:pPr marL="566968" indent="-566968">
              <a:lnSpc>
                <a:spcPct val="100000"/>
              </a:lnSpc>
              <a:buFont typeface="Calibri" pitchFamily="34" charset="0"/>
              <a:buAutoNum type="arabicPeriod"/>
            </a:pPr>
            <a:r>
              <a:rPr lang="pl-PL" sz="2800" dirty="0">
                <a:latin typeface="Aptos Narrow" panose="020B0004020202020204" pitchFamily="34" charset="0"/>
              </a:rPr>
              <a:t>Ułatwia komunikację, wykonując samemu oraz zachęcając do parafrazy, wyjaśnień, oddzielenia faktów od interpretacji i emocji.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042612F3-A2E1-4FD9-B1BD-705447B17A71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>
                <a:latin typeface="Aptos Narrow" panose="020B0004020202020204" pitchFamily="34" charset="0"/>
              </a:rPr>
              <a:t>Mediator – zadania (2)</a:t>
            </a:r>
          </a:p>
        </p:txBody>
      </p:sp>
      <p:sp>
        <p:nvSpPr>
          <p:cNvPr id="30723" name="Symbol zastępczy zawartości 2"/>
          <p:cNvSpPr>
            <a:spLocks noGrp="1"/>
          </p:cNvSpPr>
          <p:nvPr>
            <p:ph idx="1"/>
          </p:nvPr>
        </p:nvSpPr>
        <p:spPr>
          <a:xfrm>
            <a:off x="809910" y="1979837"/>
            <a:ext cx="9071610" cy="4989035"/>
          </a:xfrm>
        </p:spPr>
        <p:txBody>
          <a:bodyPr>
            <a:normAutofit/>
          </a:bodyPr>
          <a:lstStyle/>
          <a:p>
            <a:pPr marL="566968" indent="-566968">
              <a:lnSpc>
                <a:spcPct val="100000"/>
              </a:lnSpc>
              <a:buFont typeface="Calibri" pitchFamily="34" charset="0"/>
              <a:buAutoNum type="arabicPeriod" startAt="6"/>
            </a:pPr>
            <a:r>
              <a:rPr lang="pl-PL" sz="2800" dirty="0">
                <a:latin typeface="Aptos Narrow" panose="020B0004020202020204" pitchFamily="34" charset="0"/>
              </a:rPr>
              <a:t>Zachęca do konsensusu, ustępstw, kompromisu i współpracy, pokazując korzyści dla wszystkich stron.</a:t>
            </a:r>
          </a:p>
          <a:p>
            <a:pPr marL="566968" indent="-566968">
              <a:lnSpc>
                <a:spcPct val="100000"/>
              </a:lnSpc>
              <a:buFont typeface="Calibri" pitchFamily="34" charset="0"/>
              <a:buAutoNum type="arabicPeriod" startAt="6"/>
            </a:pPr>
            <a:r>
              <a:rPr lang="pl-PL" sz="2800" dirty="0">
                <a:latin typeface="Aptos Narrow" panose="020B0004020202020204" pitchFamily="34" charset="0"/>
              </a:rPr>
              <a:t>Z każdą ze stron prowadzi poufne rozmowy na osobności.</a:t>
            </a:r>
          </a:p>
          <a:p>
            <a:pPr marL="566968" indent="-566968">
              <a:lnSpc>
                <a:spcPct val="100000"/>
              </a:lnSpc>
              <a:buFont typeface="Calibri" pitchFamily="34" charset="0"/>
              <a:buAutoNum type="arabicPeriod" startAt="6"/>
            </a:pPr>
            <a:r>
              <a:rPr lang="pl-PL" sz="2800" dirty="0">
                <a:latin typeface="Aptos Narrow" panose="020B0004020202020204" pitchFamily="34" charset="0"/>
              </a:rPr>
              <a:t>Stara się wyciszać emocjonalnie uczestników, dostosowując się do indywidualnych potrzeb każdego z nich. Ma poczucie humoru i wyczucie w stosowaniu żartów „rozładowujących” atmosferę.</a:t>
            </a:r>
          </a:p>
          <a:p>
            <a:pPr marL="566968" indent="-566968">
              <a:lnSpc>
                <a:spcPct val="100000"/>
              </a:lnSpc>
              <a:buFont typeface="Calibri" pitchFamily="34" charset="0"/>
              <a:buAutoNum type="arabicPeriod" startAt="6"/>
            </a:pPr>
            <a:r>
              <a:rPr lang="pl-PL" sz="2800" dirty="0">
                <a:latin typeface="Aptos Narrow" panose="020B0004020202020204" pitchFamily="34" charset="0"/>
              </a:rPr>
              <a:t>Pomaga zachować „twarz”, gdy zmiana stanowiska związana jest z jej utratą.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042612F3-A2E1-4FD9-B1BD-705447B17A71}" type="slidenum">
              <a:rPr lang="pl-PL" smtClean="0"/>
              <a:pPr>
                <a:defRPr/>
              </a:pPr>
              <a:t>29</a:t>
            </a:fld>
            <a:endParaRPr lang="pl-PL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A05F56D-A467-B9EC-06BC-5A27BCB2F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/>
              <a:t>Podstawy prawne mediacji (1)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BAFF6E2-1F5B-F4ED-5193-74C2B01F56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1410" y="1979837"/>
            <a:ext cx="8784879" cy="4680002"/>
          </a:xfrm>
        </p:spPr>
        <p:txBody>
          <a:bodyPr>
            <a:normAutofit fontScale="92500"/>
          </a:bodyPr>
          <a:lstStyle/>
          <a:p>
            <a:r>
              <a:rPr lang="pl-PL" sz="2400" dirty="0">
                <a:latin typeface="Aptos Narrow" panose="020B00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Ustawa z dnia 23 kwietnia 1964 r. - Kodeks cywilny (Dz.U. z 2019 r. poz. 1145)</a:t>
            </a:r>
          </a:p>
          <a:p>
            <a:r>
              <a:rPr lang="pl-PL" sz="2400" dirty="0">
                <a:latin typeface="Aptos Narrow" panose="020B00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Ustawa z dnia 17 listopada 1964 r. - Kodeks postępowania cywilnego (</a:t>
            </a:r>
            <a:r>
              <a:rPr lang="pl-PL" sz="2400" u="sng" dirty="0">
                <a:latin typeface="Aptos Narrow" panose="020B00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Dz.U. z 2019 r. poz. 1460)</a:t>
            </a:r>
          </a:p>
          <a:p>
            <a:r>
              <a:rPr lang="pl-PL" sz="2400" u="sng" dirty="0">
                <a:latin typeface="Aptos Narrow" panose="020B00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Ustawa z dnia 28 lipca 2005 r. o kosztach sądowych w sprawach cywilnych (Dz.U. z 2020 r. poz. 755)</a:t>
            </a:r>
          </a:p>
          <a:p>
            <a:r>
              <a:rPr lang="pl-PL" sz="2400" dirty="0">
                <a:latin typeface="Aptos Narrow" panose="020B00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Ustawa z dnia 27 lipca 2001 r. - Prawo o ustroju sądów powszechnych </a:t>
            </a:r>
            <a:br>
              <a:rPr lang="pl-PL" sz="2400" dirty="0">
                <a:latin typeface="Aptos Narrow" panose="020B00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pl-PL" sz="2400" dirty="0">
                <a:latin typeface="Aptos Narrow" panose="020B00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</a:t>
            </a:r>
            <a:r>
              <a:rPr lang="pl-PL" sz="2400" u="sng" dirty="0">
                <a:latin typeface="Aptos Narrow" panose="020B00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Dz.U. z 2020 r. poz. 365)</a:t>
            </a:r>
          </a:p>
          <a:p>
            <a:r>
              <a:rPr lang="pl-PL" sz="2400" u="sng" dirty="0">
                <a:latin typeface="Aptos Narrow" panose="020B00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Rozporządzenie Ministra Sprawiedliwości z dnia 20 czerwca 2016 r. w sprawie wysokości wynagrodzenia i podlegających zwrotowi wydatków mediatora w postępowaniu cywilnym (Dz.U. 2016 poz. 921)</a:t>
            </a:r>
          </a:p>
          <a:p>
            <a:r>
              <a:rPr lang="pl-PL" sz="2400" u="sng" dirty="0">
                <a:latin typeface="Aptos Narrow" panose="020B0004020202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Rozporządzenie Ministra Sprawiedliwości z dnia 20 stycznia 2016 r. w sprawie prowadzenia listy stałych mediatorów (Dz.U. z 2016 r. poz. 122)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D6E1FE2-84C3-253F-B85F-10C2A7C7BCB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735967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>
                <a:latin typeface="Aptos Narrow" panose="020B0004020202020204" pitchFamily="34" charset="0"/>
              </a:rPr>
              <a:t>Mediator – zadania (3)</a:t>
            </a:r>
          </a:p>
        </p:txBody>
      </p:sp>
      <p:sp>
        <p:nvSpPr>
          <p:cNvPr id="31747" name="Symbol zastępczy zawartości 2"/>
          <p:cNvSpPr>
            <a:spLocks noGrp="1"/>
          </p:cNvSpPr>
          <p:nvPr>
            <p:ph idx="1"/>
          </p:nvPr>
        </p:nvSpPr>
        <p:spPr>
          <a:xfrm>
            <a:off x="582611" y="1763613"/>
            <a:ext cx="9526590" cy="4704108"/>
          </a:xfrm>
        </p:spPr>
        <p:txBody>
          <a:bodyPr>
            <a:normAutofit/>
          </a:bodyPr>
          <a:lstStyle/>
          <a:p>
            <a:pPr marL="566968" indent="-566968">
              <a:lnSpc>
                <a:spcPct val="100000"/>
              </a:lnSpc>
              <a:buFont typeface="+mj-lt"/>
              <a:buAutoNum type="arabicPeriod" startAt="10"/>
            </a:pPr>
            <a:r>
              <a:rPr lang="pl-PL" sz="2800" dirty="0">
                <a:latin typeface="Aptos Narrow" panose="020B0004020202020204" pitchFamily="34" charset="0"/>
              </a:rPr>
              <a:t>Proponuje metody poszukiwania rozwiązań, które aktywizują uczestników, jak „burza mózgów”.</a:t>
            </a:r>
          </a:p>
          <a:p>
            <a:pPr marL="566968" indent="-566968">
              <a:lnSpc>
                <a:spcPct val="100000"/>
              </a:lnSpc>
              <a:buFont typeface="Calibri" pitchFamily="34" charset="0"/>
              <a:buAutoNum type="arabicPeriod" startAt="10"/>
            </a:pPr>
            <a:r>
              <a:rPr lang="pl-PL" sz="2800" dirty="0">
                <a:latin typeface="Aptos Narrow" panose="020B0004020202020204" pitchFamily="34" charset="0"/>
              </a:rPr>
              <a:t>Pomaga w kreowaniu nowych wartości i ograniczaniu postaw roszczeniowych.</a:t>
            </a:r>
          </a:p>
          <a:p>
            <a:pPr marL="566968" indent="-566968">
              <a:lnSpc>
                <a:spcPct val="100000"/>
              </a:lnSpc>
              <a:buFont typeface="Calibri" pitchFamily="34" charset="0"/>
              <a:buAutoNum type="arabicPeriod" startAt="10"/>
            </a:pPr>
            <a:r>
              <a:rPr lang="pl-PL" sz="2800" dirty="0">
                <a:latin typeface="Aptos Narrow" panose="020B0004020202020204" pitchFamily="34" charset="0"/>
              </a:rPr>
              <a:t>Zapewnia równowagę stron w mediacji.</a:t>
            </a:r>
          </a:p>
          <a:p>
            <a:pPr marL="566968" indent="-566968">
              <a:lnSpc>
                <a:spcPct val="100000"/>
              </a:lnSpc>
              <a:buFont typeface="Calibri" pitchFamily="34" charset="0"/>
              <a:buAutoNum type="arabicPeriod" startAt="10"/>
            </a:pPr>
            <a:r>
              <a:rPr lang="pl-PL" sz="2800" dirty="0">
                <a:latin typeface="Aptos Narrow" panose="020B0004020202020204" pitchFamily="34" charset="0"/>
              </a:rPr>
              <a:t>Dba o właściwe warunki do rozmowy.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042612F3-A2E1-4FD9-B1BD-705447B17A71}" type="slidenum">
              <a:rPr lang="pl-PL" smtClean="0"/>
              <a:pPr>
                <a:defRPr/>
              </a:pPr>
              <a:t>30</a:t>
            </a:fld>
            <a:endParaRPr lang="pl-PL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ytuł 1"/>
          <p:cNvSpPr>
            <a:spLocks noGrp="1"/>
          </p:cNvSpPr>
          <p:nvPr>
            <p:ph type="title"/>
          </p:nvPr>
        </p:nvSpPr>
        <p:spPr>
          <a:xfrm rot="16200000">
            <a:off x="-726414" y="3067514"/>
            <a:ext cx="4697890" cy="937960"/>
          </a:xfrm>
        </p:spPr>
        <p:txBody>
          <a:bodyPr>
            <a:normAutofit/>
          </a:bodyPr>
          <a:lstStyle/>
          <a:p>
            <a:r>
              <a:rPr lang="pl-PL" sz="4800" dirty="0"/>
              <a:t>Role mediatora</a:t>
            </a:r>
          </a:p>
        </p:txBody>
      </p:sp>
      <p:sp>
        <p:nvSpPr>
          <p:cNvPr id="28675" name="Symbol zastępczy zawartości 2"/>
          <p:cNvSpPr>
            <a:spLocks noGrp="1"/>
          </p:cNvSpPr>
          <p:nvPr>
            <p:ph idx="1"/>
          </p:nvPr>
        </p:nvSpPr>
        <p:spPr>
          <a:xfrm>
            <a:off x="2321570" y="899517"/>
            <a:ext cx="6905667" cy="5256584"/>
          </a:xfrm>
        </p:spPr>
        <p:txBody>
          <a:bodyPr>
            <a:normAutofit fontScale="92500" lnSpcReduction="10000"/>
          </a:bodyPr>
          <a:lstStyle/>
          <a:p>
            <a:pPr algn="ctr">
              <a:lnSpc>
                <a:spcPct val="100000"/>
              </a:lnSpc>
              <a:buNone/>
            </a:pPr>
            <a:r>
              <a:rPr lang="pl-PL" i="1" dirty="0"/>
              <a:t>	</a:t>
            </a:r>
            <a:r>
              <a:rPr lang="pl-PL" sz="4000" b="1" dirty="0">
                <a:latin typeface="Aptos Narrow" panose="020B0004020202020204" pitchFamily="34" charset="0"/>
              </a:rPr>
              <a:t>gospodarz</a:t>
            </a:r>
          </a:p>
          <a:p>
            <a:pPr algn="ctr">
              <a:lnSpc>
                <a:spcPct val="100000"/>
              </a:lnSpc>
              <a:buNone/>
            </a:pPr>
            <a:r>
              <a:rPr lang="pl-PL" sz="4000" b="1" dirty="0">
                <a:latin typeface="Aptos Narrow" panose="020B0004020202020204" pitchFamily="34" charset="0"/>
              </a:rPr>
              <a:t> moderator</a:t>
            </a:r>
          </a:p>
          <a:p>
            <a:pPr algn="ctr">
              <a:lnSpc>
                <a:spcPct val="100000"/>
              </a:lnSpc>
              <a:buNone/>
            </a:pPr>
            <a:r>
              <a:rPr lang="pl-PL" sz="4000" b="1" dirty="0">
                <a:latin typeface="Aptos Narrow" panose="020B0004020202020204" pitchFamily="34" charset="0"/>
              </a:rPr>
              <a:t>mentor</a:t>
            </a:r>
          </a:p>
          <a:p>
            <a:pPr algn="ctr">
              <a:lnSpc>
                <a:spcPct val="100000"/>
              </a:lnSpc>
              <a:buNone/>
            </a:pPr>
            <a:r>
              <a:rPr lang="pl-PL" sz="4000" b="1" dirty="0">
                <a:latin typeface="Aptos Narrow" panose="020B0004020202020204" pitchFamily="34" charset="0"/>
              </a:rPr>
              <a:t>analityk</a:t>
            </a:r>
          </a:p>
          <a:p>
            <a:pPr algn="ctr">
              <a:lnSpc>
                <a:spcPct val="100000"/>
              </a:lnSpc>
              <a:buNone/>
            </a:pPr>
            <a:r>
              <a:rPr lang="pl-PL" sz="4000" b="1" dirty="0" err="1">
                <a:latin typeface="Aptos Narrow" panose="020B0004020202020204" pitchFamily="34" charset="0"/>
              </a:rPr>
              <a:t>facylitator</a:t>
            </a:r>
            <a:endParaRPr lang="pl-PL" sz="4000" b="1" dirty="0">
              <a:latin typeface="Aptos Narrow" panose="020B0004020202020204" pitchFamily="34" charset="0"/>
            </a:endParaRPr>
          </a:p>
          <a:p>
            <a:pPr algn="ctr">
              <a:lnSpc>
                <a:spcPct val="100000"/>
              </a:lnSpc>
              <a:buNone/>
            </a:pPr>
            <a:r>
              <a:rPr lang="pl-PL" sz="4000" b="1" dirty="0">
                <a:latin typeface="Aptos Narrow" panose="020B0004020202020204" pitchFamily="34" charset="0"/>
              </a:rPr>
              <a:t>bufor</a:t>
            </a:r>
          </a:p>
          <a:p>
            <a:pPr algn="ctr">
              <a:lnSpc>
                <a:spcPct val="100000"/>
              </a:lnSpc>
              <a:buNone/>
            </a:pPr>
            <a:r>
              <a:rPr lang="pl-PL" sz="4000" b="1" dirty="0">
                <a:latin typeface="Aptos Narrow" panose="020B0004020202020204" pitchFamily="34" charset="0"/>
              </a:rPr>
              <a:t>motywator</a:t>
            </a:r>
          </a:p>
          <a:p>
            <a:pPr algn="ctr">
              <a:lnSpc>
                <a:spcPct val="100000"/>
              </a:lnSpc>
              <a:buNone/>
            </a:pPr>
            <a:r>
              <a:rPr lang="pl-PL" sz="4000" b="1" dirty="0">
                <a:latin typeface="Aptos Narrow" panose="020B0004020202020204" pitchFamily="34" charset="0"/>
              </a:rPr>
              <a:t> biurokrata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042612F3-A2E1-4FD9-B1BD-705447B17A71}" type="slidenum">
              <a:rPr lang="pl-PL" smtClean="0"/>
              <a:pPr>
                <a:defRPr/>
              </a:pPr>
              <a:t>31</a:t>
            </a:fld>
            <a:endParaRPr lang="pl-PL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ytuł 1"/>
          <p:cNvSpPr>
            <a:spLocks noGrp="1"/>
          </p:cNvSpPr>
          <p:nvPr>
            <p:ph type="title"/>
          </p:nvPr>
        </p:nvSpPr>
        <p:spPr>
          <a:xfrm>
            <a:off x="821503" y="446066"/>
            <a:ext cx="9071610" cy="937960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pl-PL" sz="3600" dirty="0">
                <a:latin typeface="Aptos Narrow" panose="020B0004020202020204" pitchFamily="34" charset="0"/>
              </a:rPr>
              <a:t>Cechy osobowościowe mediatora (1) </a:t>
            </a:r>
            <a:br>
              <a:rPr lang="pl-PL" sz="3600" dirty="0">
                <a:latin typeface="Aptos Narrow" panose="020B0004020202020204" pitchFamily="34" charset="0"/>
              </a:rPr>
            </a:br>
            <a:r>
              <a:rPr lang="pl-PL" sz="2700" dirty="0">
                <a:solidFill>
                  <a:schemeClr val="accent5">
                    <a:lumMod val="60000"/>
                    <a:lumOff val="40000"/>
                  </a:schemeClr>
                </a:solidFill>
                <a:latin typeface="Aptos Narrow" panose="020B0004020202020204" pitchFamily="34" charset="0"/>
              </a:rPr>
              <a:t>(</a:t>
            </a:r>
            <a:r>
              <a:rPr lang="pl-PL" sz="2700" i="1" dirty="0">
                <a:solidFill>
                  <a:schemeClr val="accent5">
                    <a:lumMod val="60000"/>
                    <a:lumOff val="40000"/>
                  </a:schemeClr>
                </a:solidFill>
                <a:latin typeface="Aptos Narrow" panose="020B0004020202020204" pitchFamily="34" charset="0"/>
              </a:rPr>
              <a:t>Klasyfikacja Zawodów i Specjalności)</a:t>
            </a:r>
            <a:endParaRPr lang="pl-PL" sz="2700" dirty="0">
              <a:solidFill>
                <a:schemeClr val="accent5">
                  <a:lumMod val="60000"/>
                  <a:lumOff val="40000"/>
                </a:schemeClr>
              </a:solidFill>
              <a:latin typeface="Aptos Narrow" panose="020B0004020202020204" pitchFamily="34" charset="0"/>
            </a:endParaRPr>
          </a:p>
        </p:txBody>
      </p:sp>
      <p:sp>
        <p:nvSpPr>
          <p:cNvPr id="28675" name="Symbol zastępczy zawartości 2"/>
          <p:cNvSpPr>
            <a:spLocks noGrp="1"/>
          </p:cNvSpPr>
          <p:nvPr>
            <p:ph idx="1"/>
          </p:nvPr>
        </p:nvSpPr>
        <p:spPr>
          <a:xfrm>
            <a:off x="900879" y="1557323"/>
            <a:ext cx="8810679" cy="3571897"/>
          </a:xfrm>
        </p:spPr>
        <p:txBody>
          <a:bodyPr>
            <a:normAutofit fontScale="25000" lnSpcReduction="20000"/>
          </a:bodyPr>
          <a:lstStyle/>
          <a:p>
            <a:pPr marL="818954" indent="-818954">
              <a:lnSpc>
                <a:spcPct val="120000"/>
              </a:lnSpc>
              <a:buFont typeface="+mj-lt"/>
              <a:buAutoNum type="arabicPeriod"/>
            </a:pPr>
            <a:r>
              <a:rPr lang="pl-PL" sz="11200" dirty="0">
                <a:latin typeface="Aptos Narrow" panose="020B0004020202020204" pitchFamily="34" charset="0"/>
              </a:rPr>
              <a:t>samodzielność,</a:t>
            </a:r>
          </a:p>
          <a:p>
            <a:pPr marL="818954" indent="-818954">
              <a:lnSpc>
                <a:spcPct val="120000"/>
              </a:lnSpc>
              <a:buFont typeface="+mj-lt"/>
              <a:buAutoNum type="arabicPeriod"/>
            </a:pPr>
            <a:r>
              <a:rPr lang="pl-PL" sz="11200" dirty="0">
                <a:latin typeface="Aptos Narrow" panose="020B0004020202020204" pitchFamily="34" charset="0"/>
              </a:rPr>
              <a:t>samokontrola,</a:t>
            </a:r>
          </a:p>
          <a:p>
            <a:pPr marL="818954" indent="-818954">
              <a:lnSpc>
                <a:spcPct val="120000"/>
              </a:lnSpc>
              <a:buFont typeface="+mj-lt"/>
              <a:buAutoNum type="arabicPeriod"/>
            </a:pPr>
            <a:r>
              <a:rPr lang="pl-PL" sz="11200" dirty="0">
                <a:latin typeface="Aptos Narrow" panose="020B0004020202020204" pitchFamily="34" charset="0"/>
              </a:rPr>
              <a:t>gotowość do pracy w szybkim tempie,</a:t>
            </a:r>
          </a:p>
          <a:p>
            <a:pPr marL="818954" indent="-818954">
              <a:lnSpc>
                <a:spcPct val="120000"/>
              </a:lnSpc>
              <a:buFont typeface="+mj-lt"/>
              <a:buAutoNum type="arabicPeriod"/>
            </a:pPr>
            <a:r>
              <a:rPr lang="pl-PL" sz="11200" dirty="0">
                <a:latin typeface="Aptos Narrow" panose="020B0004020202020204" pitchFamily="34" charset="0"/>
              </a:rPr>
              <a:t>gotowość do współdziałania,</a:t>
            </a:r>
          </a:p>
          <a:p>
            <a:pPr marL="818954" indent="-818954">
              <a:lnSpc>
                <a:spcPct val="120000"/>
              </a:lnSpc>
              <a:buFont typeface="+mj-lt"/>
              <a:buAutoNum type="arabicPeriod"/>
            </a:pPr>
            <a:r>
              <a:rPr lang="pl-PL" sz="11200" dirty="0">
                <a:latin typeface="Aptos Narrow" panose="020B0004020202020204" pitchFamily="34" charset="0"/>
              </a:rPr>
              <a:t>operatywność i skuteczność,</a:t>
            </a:r>
          </a:p>
          <a:p>
            <a:pPr marL="818954" indent="-818954">
              <a:lnSpc>
                <a:spcPct val="120000"/>
              </a:lnSpc>
              <a:buFont typeface="+mj-lt"/>
              <a:buAutoNum type="arabicPeriod"/>
            </a:pPr>
            <a:r>
              <a:rPr lang="pl-PL" sz="11200" dirty="0">
                <a:latin typeface="Aptos Narrow" panose="020B0004020202020204" pitchFamily="34" charset="0"/>
              </a:rPr>
              <a:t>komunikatywność,</a:t>
            </a:r>
          </a:p>
          <a:p>
            <a:pPr marL="818954" indent="-818954">
              <a:lnSpc>
                <a:spcPct val="120000"/>
              </a:lnSpc>
              <a:buFont typeface="+mj-lt"/>
              <a:buAutoNum type="arabicPeriod"/>
            </a:pPr>
            <a:r>
              <a:rPr lang="pl-PL" sz="11200" dirty="0">
                <a:latin typeface="Aptos Narrow" panose="020B0004020202020204" pitchFamily="34" charset="0"/>
              </a:rPr>
              <a:t>asertywność,</a:t>
            </a:r>
          </a:p>
          <a:p>
            <a:pPr marL="818954" indent="-818954">
              <a:lnSpc>
                <a:spcPct val="120000"/>
              </a:lnSpc>
              <a:buFont typeface="+mj-lt"/>
              <a:buAutoNum type="arabicPeriod"/>
            </a:pPr>
            <a:r>
              <a:rPr lang="pl-PL" sz="11200" dirty="0">
                <a:latin typeface="Aptos Narrow" panose="020B0004020202020204" pitchFamily="34" charset="0"/>
              </a:rPr>
              <a:t>dyspozycyjność,</a:t>
            </a:r>
          </a:p>
          <a:p>
            <a:pPr marL="818954" indent="-818954">
              <a:lnSpc>
                <a:spcPct val="120000"/>
              </a:lnSpc>
              <a:buFont typeface="+mj-lt"/>
              <a:buAutoNum type="arabicPeriod"/>
            </a:pPr>
            <a:r>
              <a:rPr lang="pl-PL" sz="11200" dirty="0">
                <a:latin typeface="Aptos Narrow" panose="020B0004020202020204" pitchFamily="34" charset="0"/>
              </a:rPr>
              <a:t>odporność emocjonalna,</a:t>
            </a:r>
            <a:endParaRPr lang="pl-PL" sz="11200" b="1" dirty="0">
              <a:latin typeface="Aptos Narrow" panose="020B0004020202020204" pitchFamily="34" charset="0"/>
            </a:endParaRPr>
          </a:p>
          <a:p>
            <a:pPr marL="818954" indent="-818954">
              <a:buNone/>
            </a:pPr>
            <a:endParaRPr lang="pl-PL" sz="4409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042612F3-A2E1-4FD9-B1BD-705447B17A71}" type="slidenum">
              <a:rPr lang="pl-PL" smtClean="0"/>
              <a:pPr>
                <a:defRPr/>
              </a:pPr>
              <a:t>32</a:t>
            </a:fld>
            <a:endParaRPr lang="pl-PL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Symbol zastępczy zawartości 2"/>
          <p:cNvSpPr>
            <a:spLocks noGrp="1"/>
          </p:cNvSpPr>
          <p:nvPr>
            <p:ph idx="1"/>
          </p:nvPr>
        </p:nvSpPr>
        <p:spPr>
          <a:xfrm>
            <a:off x="900879" y="1874825"/>
            <a:ext cx="8810679" cy="3571897"/>
          </a:xfrm>
        </p:spPr>
        <p:txBody>
          <a:bodyPr>
            <a:noAutofit/>
          </a:bodyPr>
          <a:lstStyle/>
          <a:p>
            <a:pPr marL="818954" indent="-818954">
              <a:lnSpc>
                <a:spcPct val="100000"/>
              </a:lnSpc>
              <a:buFont typeface="+mj-lt"/>
              <a:buAutoNum type="arabicPeriod" startAt="10"/>
            </a:pPr>
            <a:r>
              <a:rPr lang="pl-PL" sz="2800" dirty="0">
                <a:latin typeface="Aptos Narrow" panose="020B0004020202020204" pitchFamily="34" charset="0"/>
              </a:rPr>
              <a:t>odporność na działanie pod presją czasu,</a:t>
            </a:r>
          </a:p>
          <a:p>
            <a:pPr marL="818954" indent="-818954">
              <a:lnSpc>
                <a:spcPct val="100000"/>
              </a:lnSpc>
              <a:buFont typeface="+mj-lt"/>
              <a:buAutoNum type="arabicPeriod" startAt="10"/>
            </a:pPr>
            <a:r>
              <a:rPr lang="pl-PL" sz="2800" dirty="0">
                <a:latin typeface="Aptos Narrow" panose="020B0004020202020204" pitchFamily="34" charset="0"/>
              </a:rPr>
              <a:t>kontrolowanie własnych emocji, </a:t>
            </a:r>
          </a:p>
          <a:p>
            <a:pPr marL="818954" indent="-818954">
              <a:lnSpc>
                <a:spcPct val="100000"/>
              </a:lnSpc>
              <a:buFont typeface="+mj-lt"/>
              <a:buAutoNum type="arabicPeriod" startAt="10"/>
            </a:pPr>
            <a:r>
              <a:rPr lang="pl-PL" sz="2800" dirty="0">
                <a:latin typeface="Aptos Narrow" panose="020B0004020202020204" pitchFamily="34" charset="0"/>
              </a:rPr>
              <a:t>radzenie sobie ze stresem, </a:t>
            </a:r>
          </a:p>
          <a:p>
            <a:pPr marL="818954" indent="-818954">
              <a:lnSpc>
                <a:spcPct val="100000"/>
              </a:lnSpc>
              <a:buFont typeface="+mj-lt"/>
              <a:buAutoNum type="arabicPeriod" startAt="10"/>
            </a:pPr>
            <a:r>
              <a:rPr lang="pl-PL" sz="2800" dirty="0">
                <a:latin typeface="Aptos Narrow" panose="020B0004020202020204" pitchFamily="34" charset="0"/>
              </a:rPr>
              <a:t>rzetelność, </a:t>
            </a:r>
          </a:p>
          <a:p>
            <a:pPr marL="818954" indent="-818954">
              <a:lnSpc>
                <a:spcPct val="100000"/>
              </a:lnSpc>
              <a:buFont typeface="+mj-lt"/>
              <a:buAutoNum type="arabicPeriod" startAt="10"/>
            </a:pPr>
            <a:r>
              <a:rPr lang="pl-PL" sz="2800" dirty="0">
                <a:latin typeface="Aptos Narrow" panose="020B0004020202020204" pitchFamily="34" charset="0"/>
              </a:rPr>
              <a:t>dokładność, </a:t>
            </a:r>
          </a:p>
          <a:p>
            <a:pPr marL="818954" indent="-818954">
              <a:lnSpc>
                <a:spcPct val="100000"/>
              </a:lnSpc>
              <a:buFont typeface="+mj-lt"/>
              <a:buAutoNum type="arabicPeriod" startAt="10"/>
            </a:pPr>
            <a:r>
              <a:rPr lang="pl-PL" sz="2800" dirty="0">
                <a:latin typeface="Aptos Narrow" panose="020B0004020202020204" pitchFamily="34" charset="0"/>
              </a:rPr>
              <a:t>wytrwałość i cierpliwość, </a:t>
            </a:r>
          </a:p>
          <a:p>
            <a:pPr marL="818954" indent="-818954">
              <a:lnSpc>
                <a:spcPct val="100000"/>
              </a:lnSpc>
              <a:buFont typeface="+mj-lt"/>
              <a:buAutoNum type="arabicPeriod" startAt="10"/>
            </a:pPr>
            <a:r>
              <a:rPr lang="pl-PL" sz="2800" dirty="0">
                <a:latin typeface="Aptos Narrow" panose="020B0004020202020204" pitchFamily="34" charset="0"/>
              </a:rPr>
              <a:t>wysoka kultura osobista, </a:t>
            </a:r>
          </a:p>
          <a:p>
            <a:pPr marL="818954" indent="-818954">
              <a:lnSpc>
                <a:spcPct val="100000"/>
              </a:lnSpc>
              <a:buFont typeface="+mj-lt"/>
              <a:buAutoNum type="arabicPeriod" startAt="10"/>
            </a:pPr>
            <a:r>
              <a:rPr lang="pl-PL" sz="2800" dirty="0">
                <a:latin typeface="Aptos Narrow" panose="020B0004020202020204" pitchFamily="34" charset="0"/>
              </a:rPr>
              <a:t>gotowość do ustawicznego uczenia się oraz dzielenia się wiedzą.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042612F3-A2E1-4FD9-B1BD-705447B17A71}" type="slidenum">
              <a:rPr lang="pl-PL" smtClean="0"/>
              <a:pPr>
                <a:defRPr/>
              </a:pPr>
              <a:t>33</a:t>
            </a:fld>
            <a:endParaRPr lang="pl-PL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DBDCA55C-A10D-7577-DDBD-DE726B1F93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738" y="525463"/>
            <a:ext cx="9072562" cy="938212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pl-PL" sz="3600" dirty="0">
                <a:latin typeface="Aptos Narrow" panose="020B0004020202020204" pitchFamily="34" charset="0"/>
              </a:rPr>
              <a:t>Cechy osobowościowe mediatora (2) </a:t>
            </a:r>
            <a:br>
              <a:rPr lang="pl-PL" sz="3600" dirty="0">
                <a:latin typeface="Aptos Narrow" panose="020B0004020202020204" pitchFamily="34" charset="0"/>
              </a:rPr>
            </a:br>
            <a:r>
              <a:rPr lang="pl-PL" sz="2700" dirty="0">
                <a:solidFill>
                  <a:schemeClr val="accent5">
                    <a:lumMod val="60000"/>
                    <a:lumOff val="40000"/>
                  </a:schemeClr>
                </a:solidFill>
                <a:latin typeface="Aptos Narrow" panose="020B0004020202020204" pitchFamily="34" charset="0"/>
              </a:rPr>
              <a:t>(</a:t>
            </a:r>
            <a:r>
              <a:rPr lang="pl-PL" sz="2700" i="1" dirty="0">
                <a:solidFill>
                  <a:schemeClr val="accent5">
                    <a:lumMod val="60000"/>
                    <a:lumOff val="40000"/>
                  </a:schemeClr>
                </a:solidFill>
                <a:latin typeface="Aptos Narrow" panose="020B0004020202020204" pitchFamily="34" charset="0"/>
              </a:rPr>
              <a:t>Klasyfikacja Zawodów i Specjalności)</a:t>
            </a:r>
            <a:endParaRPr lang="pl-PL" sz="2700" dirty="0">
              <a:solidFill>
                <a:schemeClr val="accent5">
                  <a:lumMod val="60000"/>
                  <a:lumOff val="40000"/>
                </a:schemeClr>
              </a:solidFill>
              <a:latin typeface="Aptos Narrow" panose="020B0004020202020204" pitchFamily="34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/>
              <a:t>Zalecana literatura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45906" y="1954202"/>
            <a:ext cx="4057896" cy="2907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4002" y="4335466"/>
            <a:ext cx="3651272" cy="293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14025" y="5129220"/>
            <a:ext cx="5864189" cy="1881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00879" y="1398572"/>
            <a:ext cx="3823941" cy="2777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F8CFFC7-39C4-0301-9B8E-0928D6C9A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/>
              <a:t>Podstawy prawne mediacji (2)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678F669-DEC0-DBF2-0F21-A534AE75B8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pl-PL" sz="2400" dirty="0"/>
              <a:t>Rozporządzenie Ministra Sprawiedliwości z dnia 7 maja 2015 r. </a:t>
            </a:r>
            <a:br>
              <a:rPr lang="pl-PL" sz="2400" dirty="0"/>
            </a:br>
            <a:r>
              <a:rPr lang="pl-PL" sz="2400" b="1" dirty="0"/>
              <a:t>w sprawie postępowania mediacyjnego w sprawach karnych</a:t>
            </a:r>
          </a:p>
          <a:p>
            <a:pPr>
              <a:lnSpc>
                <a:spcPct val="100000"/>
              </a:lnSpc>
            </a:pPr>
            <a:r>
              <a:rPr lang="pl-PL" sz="2400" dirty="0"/>
              <a:t>Rozporządzenie Ministra Sprawiedliwości z dnia 20 stycznia 2016r.  </a:t>
            </a:r>
            <a:r>
              <a:rPr lang="pl-PL" sz="2400" b="1" dirty="0"/>
              <a:t>w sprawie prowadzenia listy stałych mediatorów</a:t>
            </a:r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6BDDB2F0-E816-1FD6-9E99-9E9EFBFEC5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69042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1C45F7-1F37-E438-5CD4-68C55C5802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E4FAB25-34EA-995A-A63D-8F387996A3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394" y="899836"/>
            <a:ext cx="9433047" cy="647753"/>
          </a:xfrm>
        </p:spPr>
        <p:txBody>
          <a:bodyPr>
            <a:normAutofit/>
          </a:bodyPr>
          <a:lstStyle/>
          <a:p>
            <a:r>
              <a:rPr lang="pl-PL" sz="3600" dirty="0"/>
              <a:t>Podstawy prawne (</a:t>
            </a:r>
            <a:r>
              <a:rPr lang="pl-PL" sz="3600" i="1" dirty="0" err="1"/>
              <a:t>soft</a:t>
            </a:r>
            <a:r>
              <a:rPr lang="pl-PL" sz="3600" i="1" dirty="0"/>
              <a:t> law</a:t>
            </a:r>
            <a:r>
              <a:rPr lang="pl-PL" sz="3600" dirty="0"/>
              <a:t>) mediacji (3)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EEB1809-73B6-2B8D-0706-C6A99A40BE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pl-PL" sz="2400" b="1" dirty="0"/>
              <a:t>Standardy szkolenia mediatorów </a:t>
            </a:r>
            <a:r>
              <a:rPr lang="pl-PL" sz="2400" dirty="0"/>
              <a:t>rekomendowane przez Społeczną Radę do spraw Alternatywnych Metod Rozwiązywania Konfliktów i Sporów przy MS w dniu 23 marca 2023 r.</a:t>
            </a:r>
          </a:p>
          <a:p>
            <a:pPr>
              <a:lnSpc>
                <a:spcPct val="100000"/>
              </a:lnSpc>
            </a:pPr>
            <a:r>
              <a:rPr lang="pl-PL" sz="2400" b="1" dirty="0"/>
              <a:t>Standardy prowadzenia mediacji i postępowania mediatora </a:t>
            </a:r>
            <a:r>
              <a:rPr lang="pl-PL" sz="2400" dirty="0"/>
              <a:t>uchwalone przez Społeczną Radę do spraw Alternatywnych Metod Rozwiązywania Konfliktów i Sporów przy MS w dniu 26 czerwca 2006 r.</a:t>
            </a:r>
          </a:p>
          <a:p>
            <a:pPr>
              <a:lnSpc>
                <a:spcPct val="100000"/>
              </a:lnSpc>
            </a:pPr>
            <a:r>
              <a:rPr lang="pl-PL" sz="2400" b="1" dirty="0"/>
              <a:t>Standardy mediacji rówieśniczej i szkolnej </a:t>
            </a:r>
            <a:r>
              <a:rPr lang="pl-PL" sz="2400" dirty="0"/>
              <a:t>w szkołach i innych placówkach oświatowych, Rzecznik Praw Dziecka, Warszawa 2017 r.</a:t>
            </a:r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B86E984-3E90-D011-D78C-57F564213B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468384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E11D4F0-3C08-2BF7-D3E6-A2DFBA05E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575745"/>
          </a:xfrm>
        </p:spPr>
        <p:txBody>
          <a:bodyPr/>
          <a:lstStyle/>
          <a:p>
            <a:r>
              <a:rPr lang="pl-PL" dirty="0"/>
              <a:t>Obszary zastosowania mediacji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4979267-52B0-EAF2-F35F-8C3BF1B46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907" y="1691605"/>
            <a:ext cx="8640382" cy="496823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Mediacja w sprawach cywilnych (w tym gospodarczych)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Mediacja w sprawach konsumenckich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Mediacja w sprawach rodzinnych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Mediacja w sprawach karnych i o wykroczenia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Mediacja w sprawach nieletnich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Mediacja w sporach prawa pracy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Mediacja w konfliktach społecznych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Mediacja w prawie administracyjnym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Mediacja w środowisku szkolnym</a:t>
            </a:r>
          </a:p>
          <a:p>
            <a:pPr marL="0" indent="0">
              <a:buNone/>
            </a:pPr>
            <a:endParaRPr lang="pl-PL" dirty="0"/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929171C-1DEF-08C8-EFE7-E3FC3E295E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6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05369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22272DB-DE09-7192-800D-A929B47E5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/>
              <a:t>Zasady mediacji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E233267-7AB8-2381-544B-51D63B70CC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Dobrowolność mediacji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Poufność mediacji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Bezstronność mediatora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Neutralność mediatora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Akceptowalność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Autonomia konfliktu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Odformalizowanie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Profesjonalizm (w tym samoświadomość mediatora)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Dobra wiara</a:t>
            </a:r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84A8C95-C0AE-75F6-3D4A-23130D3C64E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038711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527" dirty="0"/>
              <a:t>Mediator (1)</a:t>
            </a:r>
          </a:p>
        </p:txBody>
      </p:sp>
      <p:sp>
        <p:nvSpPr>
          <p:cNvPr id="4099" name="Symbol zastępczy zawartości 2"/>
          <p:cNvSpPr>
            <a:spLocks noGrp="1"/>
          </p:cNvSpPr>
          <p:nvPr>
            <p:ph idx="1"/>
          </p:nvPr>
        </p:nvSpPr>
        <p:spPr>
          <a:xfrm>
            <a:off x="583377" y="1874826"/>
            <a:ext cx="9575588" cy="4989036"/>
          </a:xfrm>
        </p:spPr>
        <p:txBody>
          <a:bodyPr/>
          <a:lstStyle/>
          <a:p>
            <a:pPr algn="ctr">
              <a:lnSpc>
                <a:spcPct val="100000"/>
              </a:lnSpc>
              <a:buNone/>
            </a:pPr>
            <a:r>
              <a:rPr lang="pl-PL" sz="2800" dirty="0">
                <a:latin typeface="Aptos Narrow" panose="020B0004020202020204" pitchFamily="34" charset="0"/>
              </a:rPr>
              <a:t>Mediator to fachowo przygotowana, </a:t>
            </a:r>
            <a:br>
              <a:rPr lang="pl-PL" sz="2800" dirty="0">
                <a:latin typeface="Aptos Narrow" panose="020B0004020202020204" pitchFamily="34" charset="0"/>
              </a:rPr>
            </a:br>
            <a:r>
              <a:rPr lang="pl-PL" sz="2800" dirty="0">
                <a:latin typeface="Aptos Narrow" panose="020B0004020202020204" pitchFamily="34" charset="0"/>
              </a:rPr>
              <a:t>niezależna i bezstronna </a:t>
            </a:r>
            <a:r>
              <a:rPr lang="pl-PL" sz="2800" b="1" dirty="0">
                <a:latin typeface="Aptos Narrow" panose="020B0004020202020204" pitchFamily="34" charset="0"/>
              </a:rPr>
              <a:t>osoba, której zadaniem jest pomoc stronom sporu </a:t>
            </a:r>
            <a:r>
              <a:rPr lang="pl-PL" sz="2800" dirty="0">
                <a:latin typeface="Aptos Narrow" panose="020B0004020202020204" pitchFamily="34" charset="0"/>
              </a:rPr>
              <a:t>w </a:t>
            </a:r>
            <a:r>
              <a:rPr lang="pl-PL" sz="2800" b="1" dirty="0">
                <a:latin typeface="Aptos Narrow" panose="020B0004020202020204" pitchFamily="34" charset="0"/>
              </a:rPr>
              <a:t>określeniu </a:t>
            </a:r>
            <a:br>
              <a:rPr lang="pl-PL" sz="2800" b="1" dirty="0">
                <a:latin typeface="Aptos Narrow" panose="020B0004020202020204" pitchFamily="34" charset="0"/>
              </a:rPr>
            </a:br>
            <a:r>
              <a:rPr lang="pl-PL" sz="2800" b="1" dirty="0">
                <a:latin typeface="Aptos Narrow" panose="020B0004020202020204" pitchFamily="34" charset="0"/>
              </a:rPr>
              <a:t>kwestii spornych</a:t>
            </a:r>
            <a:r>
              <a:rPr lang="pl-PL" sz="2800" dirty="0">
                <a:latin typeface="Aptos Narrow" panose="020B0004020202020204" pitchFamily="34" charset="0"/>
              </a:rPr>
              <a:t>, w </a:t>
            </a:r>
            <a:r>
              <a:rPr lang="pl-PL" sz="2800" b="1" dirty="0">
                <a:latin typeface="Aptos Narrow" panose="020B0004020202020204" pitchFamily="34" charset="0"/>
              </a:rPr>
              <a:t>zmniejszeniu barier komunikacyjnych</a:t>
            </a:r>
            <a:r>
              <a:rPr lang="pl-PL" sz="2800" dirty="0">
                <a:latin typeface="Aptos Narrow" panose="020B0004020202020204" pitchFamily="34" charset="0"/>
              </a:rPr>
              <a:t>, </a:t>
            </a:r>
            <a:r>
              <a:rPr lang="pl-PL" sz="2800" b="1" dirty="0">
                <a:latin typeface="Aptos Narrow" panose="020B0004020202020204" pitchFamily="34" charset="0"/>
              </a:rPr>
              <a:t>opracowaniu propozycji rozwiązań</a:t>
            </a:r>
            <a:r>
              <a:rPr lang="pl-PL" sz="2800" dirty="0">
                <a:latin typeface="Aptos Narrow" panose="020B0004020202020204" pitchFamily="34" charset="0"/>
              </a:rPr>
              <a:t> i, jeśli taka jest wola stron, w zawarciu satysfakcjonującego porozumienia. </a:t>
            </a:r>
          </a:p>
          <a:p>
            <a:pPr algn="r">
              <a:buNone/>
            </a:pPr>
            <a:r>
              <a:rPr lang="pl-PL" sz="2000" i="1" dirty="0">
                <a:solidFill>
                  <a:schemeClr val="bg1">
                    <a:lumMod val="65000"/>
                  </a:schemeClr>
                </a:solidFill>
              </a:rPr>
              <a:t>Standardy prowadzenia mediacji </a:t>
            </a:r>
            <a:br>
              <a:rPr lang="pl-PL" sz="2000" i="1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pl-PL" sz="2000" i="1" dirty="0">
                <a:solidFill>
                  <a:schemeClr val="bg1">
                    <a:lumMod val="65000"/>
                  </a:schemeClr>
                </a:solidFill>
              </a:rPr>
              <a:t>i postępowania mediacyjnego </a:t>
            </a:r>
            <a:br>
              <a:rPr lang="pl-PL" dirty="0"/>
            </a:br>
            <a:endParaRPr lang="pl-PL" dirty="0"/>
          </a:p>
          <a:p>
            <a:pPr>
              <a:buFont typeface="Arial" charset="0"/>
              <a:buNone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199A4205-F8AC-4B14-99C6-31A068429E51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527" dirty="0"/>
              <a:t>Mediator (2)</a:t>
            </a:r>
          </a:p>
        </p:txBody>
      </p:sp>
      <p:sp>
        <p:nvSpPr>
          <p:cNvPr id="4099" name="Symbol zastępczy zawartości 2"/>
          <p:cNvSpPr>
            <a:spLocks noGrp="1"/>
          </p:cNvSpPr>
          <p:nvPr>
            <p:ph idx="1"/>
          </p:nvPr>
        </p:nvSpPr>
        <p:spPr>
          <a:xfrm>
            <a:off x="583377" y="1907628"/>
            <a:ext cx="9575588" cy="4638731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00000"/>
              </a:lnSpc>
              <a:buNone/>
            </a:pPr>
            <a:r>
              <a:rPr lang="pl-PL" sz="2800" b="1" dirty="0">
                <a:latin typeface="Aptos Narrow" panose="020B0004020202020204" pitchFamily="34" charset="0"/>
              </a:rPr>
              <a:t>Mediator rówieśniczy </a:t>
            </a:r>
            <a:r>
              <a:rPr lang="pl-PL" sz="2800" dirty="0">
                <a:latin typeface="Aptos Narrow" panose="020B0004020202020204" pitchFamily="34" charset="0"/>
              </a:rPr>
              <a:t>– to uczeń przeszkolony </a:t>
            </a:r>
            <a:br>
              <a:rPr lang="pl-PL" sz="2800" dirty="0">
                <a:latin typeface="Aptos Narrow" panose="020B0004020202020204" pitchFamily="34" charset="0"/>
              </a:rPr>
            </a:br>
            <a:r>
              <a:rPr lang="pl-PL" sz="2800" dirty="0">
                <a:latin typeface="Aptos Narrow" panose="020B0004020202020204" pitchFamily="34" charset="0"/>
              </a:rPr>
              <a:t>w zakresie mediacji, cieszący się zaufaniem </a:t>
            </a:r>
            <a:br>
              <a:rPr lang="pl-PL" sz="2800" dirty="0">
                <a:latin typeface="Aptos Narrow" panose="020B0004020202020204" pitchFamily="34" charset="0"/>
              </a:rPr>
            </a:br>
            <a:r>
              <a:rPr lang="pl-PL" sz="2800" dirty="0">
                <a:latin typeface="Aptos Narrow" panose="020B0004020202020204" pitchFamily="34" charset="0"/>
              </a:rPr>
              <a:t>i autorytetem wśród uczniów. </a:t>
            </a:r>
          </a:p>
          <a:p>
            <a:pPr algn="ctr">
              <a:lnSpc>
                <a:spcPct val="100000"/>
              </a:lnSpc>
              <a:buNone/>
            </a:pPr>
            <a:endParaRPr lang="pl-PL" sz="2800" dirty="0">
              <a:latin typeface="Aptos Narrow" panose="020B0004020202020204" pitchFamily="34" charset="0"/>
            </a:endParaRPr>
          </a:p>
          <a:p>
            <a:pPr algn="ctr">
              <a:lnSpc>
                <a:spcPct val="100000"/>
              </a:lnSpc>
              <a:buNone/>
            </a:pPr>
            <a:r>
              <a:rPr lang="pl-PL" sz="2800" b="1" dirty="0">
                <a:latin typeface="Aptos Narrow" panose="020B0004020202020204" pitchFamily="34" charset="0"/>
              </a:rPr>
              <a:t>Mediator szkolny </a:t>
            </a:r>
            <a:r>
              <a:rPr lang="pl-PL" sz="2800" dirty="0">
                <a:latin typeface="Aptos Narrow" panose="020B0004020202020204" pitchFamily="34" charset="0"/>
              </a:rPr>
              <a:t>- to osoba dorosła (pedagog, psycholog, nauczyciel, inny pracownik szkoły), przeszkolona w zakresie mediacji, ciesząca się autorytetem i zaufaniem </a:t>
            </a:r>
            <a:br>
              <a:rPr lang="pl-PL" sz="2800" dirty="0">
                <a:latin typeface="Aptos Narrow" panose="020B0004020202020204" pitchFamily="34" charset="0"/>
              </a:rPr>
            </a:br>
            <a:r>
              <a:rPr lang="pl-PL" sz="2800" dirty="0">
                <a:latin typeface="Aptos Narrow" panose="020B0004020202020204" pitchFamily="34" charset="0"/>
              </a:rPr>
              <a:t>w środowisku szkolnym.</a:t>
            </a:r>
          </a:p>
          <a:p>
            <a:pPr algn="r">
              <a:buNone/>
            </a:pPr>
            <a:r>
              <a:rPr lang="pl-PL" sz="2000" i="1" dirty="0">
                <a:solidFill>
                  <a:schemeClr val="bg1">
                    <a:lumMod val="65000"/>
                  </a:schemeClr>
                </a:solidFill>
                <a:latin typeface="Aptos Narrow" panose="020B0004020202020204" pitchFamily="34" charset="0"/>
              </a:rPr>
              <a:t>Standardy mediacji rówieśniczej </a:t>
            </a:r>
            <a:br>
              <a:rPr lang="pl-PL" sz="2000" i="1" dirty="0">
                <a:solidFill>
                  <a:schemeClr val="bg1">
                    <a:lumMod val="65000"/>
                  </a:schemeClr>
                </a:solidFill>
                <a:latin typeface="Aptos Narrow" panose="020B0004020202020204" pitchFamily="34" charset="0"/>
              </a:rPr>
            </a:br>
            <a:r>
              <a:rPr lang="pl-PL" sz="2000" i="1" dirty="0">
                <a:solidFill>
                  <a:schemeClr val="bg1">
                    <a:lumMod val="65000"/>
                  </a:schemeClr>
                </a:solidFill>
                <a:latin typeface="Aptos Narrow" panose="020B0004020202020204" pitchFamily="34" charset="0"/>
              </a:rPr>
              <a:t>i szkolne w szkołach i innych placówkach oświatowych</a:t>
            </a:r>
            <a:r>
              <a:rPr lang="pl-PL" sz="2000" dirty="0">
                <a:latin typeface="Aptos Narrow" panose="020B0004020202020204" pitchFamily="34" charset="0"/>
              </a:rPr>
              <a:t> </a:t>
            </a:r>
            <a:br>
              <a:rPr lang="pl-PL" sz="2000" dirty="0">
                <a:latin typeface="Aptos Narrow" panose="020B0004020202020204" pitchFamily="34" charset="0"/>
              </a:rPr>
            </a:br>
            <a:endParaRPr lang="pl-PL" sz="2000" dirty="0">
              <a:latin typeface="Aptos Narrow" panose="020B0004020202020204" pitchFamily="34" charset="0"/>
            </a:endParaRPr>
          </a:p>
          <a:p>
            <a:pPr>
              <a:buFont typeface="Arial" charset="0"/>
              <a:buNone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199A4205-F8AC-4B14-99C6-31A068429E51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13ECCD80E71534592FF79CC4B8B2312" ma:contentTypeVersion="3" ma:contentTypeDescription="Utwórz nowy dokument." ma:contentTypeScope="" ma:versionID="beb233cae34fa92c41ebb6680c82703a">
  <xsd:schema xmlns:xsd="http://www.w3.org/2001/XMLSchema" xmlns:xs="http://www.w3.org/2001/XMLSchema" xmlns:p="http://schemas.microsoft.com/office/2006/metadata/properties" xmlns:ns2="6745b594-9f83-456a-b9e8-55fe219d1bfe" targetNamespace="http://schemas.microsoft.com/office/2006/metadata/properties" ma:root="true" ma:fieldsID="e847d5015d81798b62fff13304dc5cc1" ns2:_="">
    <xsd:import namespace="6745b594-9f83-456a-b9e8-55fe219d1b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45b594-9f83-456a-b9e8-55fe219d1bf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832E15-2B41-4BE7-860D-609EC2E5788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54B46AB-5E8D-4E88-95BE-704A483E88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745b594-9f83-456a-b9e8-55fe219d1b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351E073-0215-4585-92DA-16F97343232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6528</TotalTime>
  <Words>2047</Words>
  <Application>Microsoft Office PowerPoint</Application>
  <PresentationFormat>Niestandardowy</PresentationFormat>
  <Paragraphs>236</Paragraphs>
  <Slides>34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34</vt:i4>
      </vt:variant>
    </vt:vector>
  </HeadingPairs>
  <TitlesOfParts>
    <vt:vector size="39" baseType="lpstr">
      <vt:lpstr>Aptos Narrow</vt:lpstr>
      <vt:lpstr>Arial</vt:lpstr>
      <vt:lpstr>Calibri</vt:lpstr>
      <vt:lpstr>Open Sans</vt:lpstr>
      <vt:lpstr>Motyw pakietu Office</vt:lpstr>
      <vt:lpstr>MEDIATOR SZKOLNY  Moduł 3: Prawne i organizacyjne  aspekty mediacji </vt:lpstr>
      <vt:lpstr>Mediacja – definicje </vt:lpstr>
      <vt:lpstr>Podstawy prawne mediacji (1)</vt:lpstr>
      <vt:lpstr>Podstawy prawne mediacji (2)</vt:lpstr>
      <vt:lpstr>Podstawy prawne (soft law) mediacji (3)</vt:lpstr>
      <vt:lpstr>Obszary zastosowania mediacji</vt:lpstr>
      <vt:lpstr>Zasady mediacji</vt:lpstr>
      <vt:lpstr>Mediator (1)</vt:lpstr>
      <vt:lpstr>Mediator (2)</vt:lpstr>
      <vt:lpstr>Mediator (3)</vt:lpstr>
      <vt:lpstr>Mediator (4)</vt:lpstr>
      <vt:lpstr>Mediator (5)</vt:lpstr>
      <vt:lpstr>Strona sporu – prawa (1)</vt:lpstr>
      <vt:lpstr>Strona sporu – prawa (2)</vt:lpstr>
      <vt:lpstr>Strona sporu – obowiązki</vt:lpstr>
      <vt:lpstr>Mediator – prawa (1)</vt:lpstr>
      <vt:lpstr>Mediator – prawa (2)</vt:lpstr>
      <vt:lpstr>Mediator – prawa (3)</vt:lpstr>
      <vt:lpstr>Mediator – prawa (4) przesłanki przerwania/odmowy</vt:lpstr>
      <vt:lpstr>Mediator – prawa (5)</vt:lpstr>
      <vt:lpstr>Mediator – obowiązki (1)</vt:lpstr>
      <vt:lpstr>Mediator – obowiązki (2)</vt:lpstr>
      <vt:lpstr>Mediator – obowiązki (3)</vt:lpstr>
      <vt:lpstr>Przeciwwskazania do prowadzenia mediacji</vt:lpstr>
      <vt:lpstr>Wskazania do prowadzenia mediacji</vt:lpstr>
      <vt:lpstr>Mediator – wartości które wnosi w zakresie zmiany dynamiki sporu (1)</vt:lpstr>
      <vt:lpstr>Mediator – wartości, które wnosi w zakresie zmiany dynamiki sporu (2)</vt:lpstr>
      <vt:lpstr>Mediator – zadania (1)</vt:lpstr>
      <vt:lpstr>Mediator – zadania (2)</vt:lpstr>
      <vt:lpstr>Mediator – zadania (3)</vt:lpstr>
      <vt:lpstr>Role mediatora</vt:lpstr>
      <vt:lpstr>Cechy osobowościowe mediatora (1)  (Klasyfikacja Zawodów i Specjalności)</vt:lpstr>
      <vt:lpstr>Cechy osobowościowe mediatora (2)  (Klasyfikacja Zawodów i Specjalności)</vt:lpstr>
      <vt:lpstr>Zalecana literatura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Kasia K</cp:lastModifiedBy>
  <cp:revision>26</cp:revision>
  <dcterms:created xsi:type="dcterms:W3CDTF">2022-06-22T09:40:44Z</dcterms:created>
  <dcterms:modified xsi:type="dcterms:W3CDTF">2025-08-20T21:25:01Z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0x010100813ECCD80E71534592FF79CC4B8B2312</vt:lpwstr>
  </property>
</Properties>
</file>